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2" r:id="rId6"/>
    <p:sldId id="260" r:id="rId7"/>
    <p:sldId id="261" r:id="rId8"/>
    <p:sldId id="264" r:id="rId9"/>
    <p:sldId id="263" r:id="rId10"/>
  </p:sldIdLst>
  <p:sldSz cx="12192000" cy="6858000"/>
  <p:notesSz cx="6888163"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ll moore" initials="bm" lastIdx="1" clrIdx="0">
    <p:extLst>
      <p:ext uri="{19B8F6BF-5375-455C-9EA6-DF929625EA0E}">
        <p15:presenceInfo xmlns:p15="http://schemas.microsoft.com/office/powerpoint/2012/main" userId="1d60487a34ddf14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92" d="100"/>
          <a:sy n="92" d="100"/>
        </p:scale>
        <p:origin x="90"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08-26T11:08:24.692" idx="1">
    <p:pos x="10" y="10"/>
    <p:text>develop card sort activity</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835"/>
          </a:xfrm>
          <a:prstGeom prst="rect">
            <a:avLst/>
          </a:prstGeom>
        </p:spPr>
        <p:txBody>
          <a:bodyPr vert="horz" lIns="96625" tIns="48312" rIns="96625" bIns="48312" rtlCol="0"/>
          <a:lstStyle>
            <a:lvl1pPr algn="l">
              <a:defRPr sz="1300"/>
            </a:lvl1pPr>
          </a:lstStyle>
          <a:p>
            <a:endParaRPr lang="en-GB"/>
          </a:p>
        </p:txBody>
      </p:sp>
      <p:sp>
        <p:nvSpPr>
          <p:cNvPr id="3" name="Date Placeholder 2"/>
          <p:cNvSpPr>
            <a:spLocks noGrp="1"/>
          </p:cNvSpPr>
          <p:nvPr>
            <p:ph type="dt" idx="1"/>
          </p:nvPr>
        </p:nvSpPr>
        <p:spPr>
          <a:xfrm>
            <a:off x="3901698" y="0"/>
            <a:ext cx="2984871" cy="502835"/>
          </a:xfrm>
          <a:prstGeom prst="rect">
            <a:avLst/>
          </a:prstGeom>
        </p:spPr>
        <p:txBody>
          <a:bodyPr vert="horz" lIns="96625" tIns="48312" rIns="96625" bIns="48312" rtlCol="0"/>
          <a:lstStyle>
            <a:lvl1pPr algn="r">
              <a:defRPr sz="1300"/>
            </a:lvl1pPr>
          </a:lstStyle>
          <a:p>
            <a:fld id="{2D43867E-DC08-4D3F-B290-804007821648}" type="datetimeFigureOut">
              <a:rPr lang="en-GB" smtClean="0"/>
              <a:t>12/12/2015</a:t>
            </a:fld>
            <a:endParaRPr lang="en-GB"/>
          </a:p>
        </p:txBody>
      </p:sp>
      <p:sp>
        <p:nvSpPr>
          <p:cNvPr id="4" name="Slide Image Placeholder 3"/>
          <p:cNvSpPr>
            <a:spLocks noGrp="1" noRot="1" noChangeAspect="1"/>
          </p:cNvSpPr>
          <p:nvPr>
            <p:ph type="sldImg" idx="2"/>
          </p:nvPr>
        </p:nvSpPr>
        <p:spPr>
          <a:xfrm>
            <a:off x="438150" y="1252538"/>
            <a:ext cx="6011863" cy="3382962"/>
          </a:xfrm>
          <a:prstGeom prst="rect">
            <a:avLst/>
          </a:prstGeom>
          <a:noFill/>
          <a:ln w="12700">
            <a:solidFill>
              <a:prstClr val="black"/>
            </a:solidFill>
          </a:ln>
        </p:spPr>
        <p:txBody>
          <a:bodyPr vert="horz" lIns="96625" tIns="48312" rIns="96625" bIns="48312" rtlCol="0" anchor="ctr"/>
          <a:lstStyle/>
          <a:p>
            <a:endParaRPr lang="en-GB"/>
          </a:p>
        </p:txBody>
      </p:sp>
      <p:sp>
        <p:nvSpPr>
          <p:cNvPr id="5" name="Notes Placeholder 4"/>
          <p:cNvSpPr>
            <a:spLocks noGrp="1"/>
          </p:cNvSpPr>
          <p:nvPr>
            <p:ph type="body" sz="quarter" idx="3"/>
          </p:nvPr>
        </p:nvSpPr>
        <p:spPr>
          <a:xfrm>
            <a:off x="688817" y="4823034"/>
            <a:ext cx="5510530" cy="3946118"/>
          </a:xfrm>
          <a:prstGeom prst="rect">
            <a:avLst/>
          </a:prstGeom>
        </p:spPr>
        <p:txBody>
          <a:bodyPr vert="horz" lIns="96625" tIns="48312" rIns="96625" bIns="4831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19055"/>
            <a:ext cx="2984871" cy="502834"/>
          </a:xfrm>
          <a:prstGeom prst="rect">
            <a:avLst/>
          </a:prstGeom>
        </p:spPr>
        <p:txBody>
          <a:bodyPr vert="horz" lIns="96625" tIns="48312" rIns="96625" bIns="48312"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9055"/>
            <a:ext cx="2984871" cy="502834"/>
          </a:xfrm>
          <a:prstGeom prst="rect">
            <a:avLst/>
          </a:prstGeom>
        </p:spPr>
        <p:txBody>
          <a:bodyPr vert="horz" lIns="96625" tIns="48312" rIns="96625" bIns="48312" rtlCol="0" anchor="b"/>
          <a:lstStyle>
            <a:lvl1pPr algn="r">
              <a:defRPr sz="1300"/>
            </a:lvl1pPr>
          </a:lstStyle>
          <a:p>
            <a:fld id="{41FC3D39-2820-428D-803F-E8B3F49F7F95}" type="slidenum">
              <a:rPr lang="en-GB" smtClean="0"/>
              <a:t>‹#›</a:t>
            </a:fld>
            <a:endParaRPr lang="en-GB"/>
          </a:p>
        </p:txBody>
      </p:sp>
    </p:spTree>
    <p:extLst>
      <p:ext uri="{BB962C8B-B14F-4D97-AF65-F5344CB8AC3E}">
        <p14:creationId xmlns:p14="http://schemas.microsoft.com/office/powerpoint/2010/main" val="3499057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OUR ALEVI VALUES (explain very briefly how this </a:t>
            </a:r>
            <a:r>
              <a:rPr lang="en-GB" smtClean="0"/>
              <a:t>came about   CHANGE to 40</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C0D38DCE-1411-4014-AF43-014D5C93038A}" type="slidenum">
              <a:rPr lang="en-GB" smtClean="0"/>
              <a:pPr/>
              <a:t>2</a:t>
            </a:fld>
            <a:endParaRPr lang="en-GB"/>
          </a:p>
        </p:txBody>
      </p:sp>
    </p:spTree>
    <p:extLst>
      <p:ext uri="{BB962C8B-B14F-4D97-AF65-F5344CB8AC3E}">
        <p14:creationId xmlns:p14="http://schemas.microsoft.com/office/powerpoint/2010/main" val="4054909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Introduce the activity.</a:t>
            </a:r>
          </a:p>
          <a:p>
            <a:r>
              <a:rPr lang="en-GB" dirty="0" smtClean="0"/>
              <a:t>Each pair/group has one of the values on card and then discuss the questions in relation to it. Cards can be distributed, or one member from each group could come out and choose. They may come back for a second value if they have time.</a:t>
            </a:r>
            <a:endParaRPr lang="en-GB" dirty="0"/>
          </a:p>
        </p:txBody>
      </p:sp>
      <p:sp>
        <p:nvSpPr>
          <p:cNvPr id="4" name="Slide Number Placeholder 3"/>
          <p:cNvSpPr>
            <a:spLocks noGrp="1"/>
          </p:cNvSpPr>
          <p:nvPr>
            <p:ph type="sldNum" sz="quarter" idx="10"/>
          </p:nvPr>
        </p:nvSpPr>
        <p:spPr/>
        <p:txBody>
          <a:bodyPr/>
          <a:lstStyle/>
          <a:p>
            <a:fld id="{41FC3D39-2820-428D-803F-E8B3F49F7F95}" type="slidenum">
              <a:rPr lang="en-GB" smtClean="0"/>
              <a:t>3</a:t>
            </a:fld>
            <a:endParaRPr lang="en-GB"/>
          </a:p>
        </p:txBody>
      </p:sp>
    </p:spTree>
    <p:extLst>
      <p:ext uri="{BB962C8B-B14F-4D97-AF65-F5344CB8AC3E}">
        <p14:creationId xmlns:p14="http://schemas.microsoft.com/office/powerpoint/2010/main" val="3415872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Allow about 10 minutes for this.</a:t>
            </a:r>
          </a:p>
          <a:p>
            <a:r>
              <a:rPr lang="en-GB" dirty="0" smtClean="0"/>
              <a:t>NB the only religious values are God within and mature in faith/spirit – but how would Alevi</a:t>
            </a:r>
            <a:r>
              <a:rPr lang="en-GB" baseline="0" dirty="0" smtClean="0"/>
              <a:t> live out the others without some sense of these two religious values?</a:t>
            </a:r>
            <a:endParaRPr lang="en-GB" dirty="0"/>
          </a:p>
        </p:txBody>
      </p:sp>
      <p:sp>
        <p:nvSpPr>
          <p:cNvPr id="4" name="Slide Number Placeholder 3"/>
          <p:cNvSpPr>
            <a:spLocks noGrp="1"/>
          </p:cNvSpPr>
          <p:nvPr>
            <p:ph type="sldNum" sz="quarter" idx="10"/>
          </p:nvPr>
        </p:nvSpPr>
        <p:spPr/>
        <p:txBody>
          <a:bodyPr/>
          <a:lstStyle/>
          <a:p>
            <a:fld id="{41FC3D39-2820-428D-803F-E8B3F49F7F95}" type="slidenum">
              <a:rPr lang="en-GB" smtClean="0"/>
              <a:t>4</a:t>
            </a:fld>
            <a:endParaRPr lang="en-GB"/>
          </a:p>
        </p:txBody>
      </p:sp>
    </p:spTree>
    <p:extLst>
      <p:ext uri="{BB962C8B-B14F-4D97-AF65-F5344CB8AC3E}">
        <p14:creationId xmlns:p14="http://schemas.microsoft.com/office/powerpoint/2010/main" val="426628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Read the above </a:t>
            </a:r>
          </a:p>
          <a:p>
            <a:endParaRPr lang="en-GB" dirty="0" smtClean="0"/>
          </a:p>
          <a:p>
            <a:r>
              <a:rPr lang="en-GB" dirty="0" smtClean="0"/>
              <a:t>Then Play</a:t>
            </a:r>
            <a:r>
              <a:rPr lang="en-GB" baseline="0" dirty="0" smtClean="0"/>
              <a:t> clip 02:42 to 04:00 MAYBE PLAY THE WHOLE CLIP AS IT HELPS EXPLAIN HOW CEM HELPS ALEVI LIFE THROUGH FAITH AND RITUAL</a:t>
            </a:r>
          </a:p>
          <a:p>
            <a:endParaRPr lang="en-GB" dirty="0" smtClean="0"/>
          </a:p>
          <a:p>
            <a:r>
              <a:rPr lang="en-GB" dirty="0" smtClean="0"/>
              <a:t>Then Explain the</a:t>
            </a:r>
            <a:r>
              <a:rPr lang="en-GB" baseline="0" dirty="0" smtClean="0"/>
              <a:t> following:</a:t>
            </a:r>
          </a:p>
          <a:p>
            <a:endParaRPr lang="en-GB" baseline="0" dirty="0" smtClean="0"/>
          </a:p>
          <a:p>
            <a:r>
              <a:rPr lang="en-GB" baseline="0" dirty="0" smtClean="0"/>
              <a:t>Learn from your mistakes and be knowledgeable.</a:t>
            </a:r>
          </a:p>
          <a:p>
            <a:r>
              <a:rPr lang="en-GB" baseline="0" dirty="0" smtClean="0"/>
              <a:t>Don't look for lacks/faults in others.</a:t>
            </a:r>
          </a:p>
          <a:p>
            <a:r>
              <a:rPr lang="en-GB" baseline="0" dirty="0" smtClean="0"/>
              <a:t>Respect 73 Nationals/different people in the same way.</a:t>
            </a:r>
          </a:p>
          <a:p>
            <a:r>
              <a:rPr lang="en-GB" baseline="0" dirty="0" smtClean="0"/>
              <a:t>For God Loved and created, thus don't say anything.</a:t>
            </a:r>
          </a:p>
          <a:p>
            <a:endParaRPr lang="en-GB" baseline="0" dirty="0" smtClean="0"/>
          </a:p>
          <a:p>
            <a:endParaRPr lang="en-US" dirty="0"/>
          </a:p>
        </p:txBody>
      </p:sp>
      <p:sp>
        <p:nvSpPr>
          <p:cNvPr id="4" name="Slide Number Placeholder 3"/>
          <p:cNvSpPr>
            <a:spLocks noGrp="1"/>
          </p:cNvSpPr>
          <p:nvPr>
            <p:ph type="sldNum" sz="quarter" idx="10"/>
          </p:nvPr>
        </p:nvSpPr>
        <p:spPr/>
        <p:txBody>
          <a:bodyPr/>
          <a:lstStyle/>
          <a:p>
            <a:fld id="{DDB0FEAB-96D5-498E-BAA7-F441A1ED317E}" type="slidenum">
              <a:rPr lang="en-US" smtClean="0"/>
              <a:pPr/>
              <a:t>5</a:t>
            </a:fld>
            <a:endParaRPr lang="en-US"/>
          </a:p>
        </p:txBody>
      </p:sp>
    </p:spTree>
    <p:extLst>
      <p:ext uri="{BB962C8B-B14F-4D97-AF65-F5344CB8AC3E}">
        <p14:creationId xmlns:p14="http://schemas.microsoft.com/office/powerpoint/2010/main" val="2759682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What</a:t>
            </a:r>
            <a:r>
              <a:rPr lang="en-GB" baseline="0" dirty="0" smtClean="0"/>
              <a:t> does the </a:t>
            </a:r>
            <a:r>
              <a:rPr lang="en-GB" baseline="0" dirty="0" err="1" smtClean="0"/>
              <a:t>Zulfikar</a:t>
            </a:r>
            <a:r>
              <a:rPr lang="en-GB" baseline="0" dirty="0" smtClean="0"/>
              <a:t> represent?  </a:t>
            </a:r>
            <a:r>
              <a:rPr lang="en-GB" dirty="0" err="1" smtClean="0"/>
              <a:t>Zulfikar</a:t>
            </a:r>
            <a:r>
              <a:rPr lang="en-GB" dirty="0" smtClean="0"/>
              <a:t> represents Justice, authority, equality, oneness and unity.</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Read the top box first</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Then explain this: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Hz Ali one day during battle when fighting stands over an enemy to slay him, at which point the enemy spits on Hz Ali’s</a:t>
            </a:r>
            <a:r>
              <a:rPr lang="en-GB" baseline="0" dirty="0" smtClean="0"/>
              <a:t> face, Ali stops and tells him to go your free. Surprised the enemy asks “why did you not kill me”, Hz Ali says to slay you after spiting in my face would have been avenging my self ego, I am here fighting to defend the innocent in the name of God/Allah not for my personal ego”, hearing this the enemy repents and surrenders his faith to Ali.</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Question?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Why do you think the soldier didn't run away?</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After the answers explain this: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To have justice one must always be in the right, you cannot be in the wrong to seek justice, therefore Zulfiqar represents the </a:t>
            </a:r>
            <a:r>
              <a:rPr lang="en-GB" b="1" u="sng" baseline="0" dirty="0" smtClean="0"/>
              <a:t>right</a:t>
            </a:r>
            <a:r>
              <a:rPr lang="en-GB" baseline="0" dirty="0" smtClean="0"/>
              <a:t> not the </a:t>
            </a:r>
            <a:r>
              <a:rPr lang="en-GB" b="1" baseline="0" dirty="0" smtClean="0"/>
              <a:t>wrong</a:t>
            </a:r>
            <a:r>
              <a:rPr lang="en-GB"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err="1" smtClean="0"/>
              <a:t>Zulfikar</a:t>
            </a:r>
            <a:r>
              <a:rPr lang="en-GB" baseline="0" dirty="0" smtClean="0"/>
              <a:t> symbolises protecting the innocent and standing against the tyrant, not for the sake of crusades or holly wars.</a:t>
            </a:r>
            <a:endParaRPr lang="en-GB" dirty="0" smtClean="0"/>
          </a:p>
        </p:txBody>
      </p:sp>
      <p:sp>
        <p:nvSpPr>
          <p:cNvPr id="4" name="Slide Number Placeholder 3"/>
          <p:cNvSpPr>
            <a:spLocks noGrp="1"/>
          </p:cNvSpPr>
          <p:nvPr>
            <p:ph type="sldNum" sz="quarter" idx="10"/>
          </p:nvPr>
        </p:nvSpPr>
        <p:spPr/>
        <p:txBody>
          <a:bodyPr/>
          <a:lstStyle/>
          <a:p>
            <a:fld id="{DDB0FEAB-96D5-498E-BAA7-F441A1ED317E}" type="slidenum">
              <a:rPr lang="en-US" smtClean="0"/>
              <a:pPr/>
              <a:t>6</a:t>
            </a:fld>
            <a:endParaRPr lang="en-US"/>
          </a:p>
        </p:txBody>
      </p:sp>
    </p:spTree>
    <p:extLst>
      <p:ext uri="{BB962C8B-B14F-4D97-AF65-F5344CB8AC3E}">
        <p14:creationId xmlns:p14="http://schemas.microsoft.com/office/powerpoint/2010/main" val="2509220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GB" dirty="0" smtClean="0"/>
              <a:t>Read the text</a:t>
            </a:r>
            <a:r>
              <a:rPr lang="en-GB" baseline="0" dirty="0" smtClean="0"/>
              <a:t> above:  ASK HALF THE CLASS TO WORK IN PAIRS TO IDENTIFY MEANINGS OF ALEVISM IS THINNER THAN HAIR</a:t>
            </a:r>
          </a:p>
          <a:p>
            <a:pPr>
              <a:buNone/>
            </a:pPr>
            <a:r>
              <a:rPr lang="en-US" dirty="0" err="1" smtClean="0"/>
              <a:t>Alevis</a:t>
            </a:r>
            <a:r>
              <a:rPr lang="en-US" dirty="0" smtClean="0"/>
              <a:t> must be obedient and tolerant towards other peoples errors / mistakes / wrong doings, so that you do not </a:t>
            </a:r>
            <a:r>
              <a:rPr lang="en-US" b="1" u="sng" dirty="0" smtClean="0"/>
              <a:t>discriminate against them</a:t>
            </a:r>
            <a:r>
              <a:rPr lang="en-US" dirty="0" smtClean="0"/>
              <a:t>. </a:t>
            </a:r>
          </a:p>
          <a:p>
            <a:pPr>
              <a:buNone/>
            </a:pPr>
            <a:r>
              <a:rPr lang="en-US" dirty="0" err="1" smtClean="0"/>
              <a:t>Alevis</a:t>
            </a:r>
            <a:r>
              <a:rPr lang="en-US" dirty="0" smtClean="0"/>
              <a:t> believe that - you cannot fight fire with fire, in order to turn out fire you must pour water over it.  </a:t>
            </a:r>
          </a:p>
          <a:p>
            <a:pPr>
              <a:buNone/>
            </a:pPr>
            <a:r>
              <a:rPr lang="en-US" dirty="0" smtClean="0"/>
              <a:t>In other words hatred only begets hatred.</a:t>
            </a:r>
          </a:p>
          <a:p>
            <a:pPr>
              <a:buNone/>
            </a:pPr>
            <a:endParaRPr lang="en-US" dirty="0" smtClean="0"/>
          </a:p>
          <a:p>
            <a:pPr>
              <a:buNone/>
            </a:pPr>
            <a:r>
              <a:rPr lang="en-US" dirty="0" smtClean="0"/>
              <a:t>ASK THE OTHER HALF OF THE CLASS</a:t>
            </a:r>
            <a:r>
              <a:rPr lang="en-US" baseline="0" dirty="0" smtClean="0"/>
              <a:t> TO WORK IN PAIRS TO IDENTIFY MEANINGS OF ALEVISM IS SHARPER THAN A SWORD</a:t>
            </a:r>
            <a:endParaRPr lang="en-US" dirty="0" smtClean="0"/>
          </a:p>
          <a:p>
            <a:pPr>
              <a:buNone/>
            </a:pPr>
            <a:r>
              <a:rPr lang="en-US" dirty="0" smtClean="0"/>
              <a:t>One must reach enlightenment for their path is dark without knowledge, for with knowledge one can overcome all obstacles and problems that may arise. </a:t>
            </a:r>
          </a:p>
          <a:p>
            <a:pPr>
              <a:buNone/>
            </a:pPr>
            <a:r>
              <a:rPr lang="en-US" dirty="0" smtClean="0"/>
              <a:t>	Thus the saying “the pen is mightier than the sword”</a:t>
            </a:r>
          </a:p>
          <a:p>
            <a:pPr>
              <a:buNone/>
            </a:pPr>
            <a:r>
              <a:rPr lang="en-US" dirty="0" smtClean="0"/>
              <a:t>	In other words an eye for an eye turns the world blind,</a:t>
            </a:r>
          </a:p>
          <a:p>
            <a:pPr>
              <a:buNone/>
            </a:pPr>
            <a:r>
              <a:rPr lang="en-US" dirty="0" smtClean="0"/>
              <a:t>	Understanding, Compromise, Education, Talking is the foundation of Resolution to attain </a:t>
            </a:r>
            <a:r>
              <a:rPr lang="en-US" b="1" u="sng" dirty="0" smtClean="0"/>
              <a:t>justice.</a:t>
            </a:r>
          </a:p>
          <a:p>
            <a:pPr>
              <a:buNone/>
            </a:pPr>
            <a:endParaRPr lang="en-US" dirty="0" smtClean="0"/>
          </a:p>
        </p:txBody>
      </p:sp>
      <p:sp>
        <p:nvSpPr>
          <p:cNvPr id="4" name="Slide Number Placeholder 3"/>
          <p:cNvSpPr>
            <a:spLocks noGrp="1"/>
          </p:cNvSpPr>
          <p:nvPr>
            <p:ph type="sldNum" sz="quarter" idx="10"/>
          </p:nvPr>
        </p:nvSpPr>
        <p:spPr/>
        <p:txBody>
          <a:bodyPr/>
          <a:lstStyle/>
          <a:p>
            <a:fld id="{DDB0FEAB-96D5-498E-BAA7-F441A1ED317E}" type="slidenum">
              <a:rPr lang="en-US" smtClean="0"/>
              <a:pPr/>
              <a:t>7</a:t>
            </a:fld>
            <a:endParaRPr lang="en-US"/>
          </a:p>
        </p:txBody>
      </p:sp>
    </p:spTree>
    <p:extLst>
      <p:ext uri="{BB962C8B-B14F-4D97-AF65-F5344CB8AC3E}">
        <p14:creationId xmlns:p14="http://schemas.microsoft.com/office/powerpoint/2010/main" val="279158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r>
              <a:rPr lang="en-GB" dirty="0" smtClean="0"/>
              <a:t>Read the box above</a:t>
            </a:r>
          </a:p>
          <a:p>
            <a:endParaRPr lang="en-GB" dirty="0" smtClean="0"/>
          </a:p>
          <a:p>
            <a:r>
              <a:rPr lang="en-GB" dirty="0" smtClean="0"/>
              <a:t>Then ask</a:t>
            </a:r>
          </a:p>
          <a:p>
            <a:r>
              <a:rPr lang="en-GB" dirty="0" smtClean="0"/>
              <a:t>Question?</a:t>
            </a:r>
            <a:endParaRPr lang="en-GB" baseline="0" dirty="0" smtClean="0"/>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Why should we</a:t>
            </a:r>
            <a:r>
              <a:rPr lang="en-GB" baseline="0" dirty="0" smtClean="0"/>
              <a:t> not discriminate against others?</a:t>
            </a:r>
            <a:r>
              <a:rPr lang="en-GB"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err="1" smtClean="0"/>
              <a:t>Alevis</a:t>
            </a:r>
            <a:r>
              <a:rPr lang="en-GB" dirty="0" smtClean="0"/>
              <a:t> look at 73 nations of the world with the same perspective, they are taught to be just towards others and accept them as they are for they are the creation of God/</a:t>
            </a:r>
            <a:r>
              <a:rPr lang="en-GB" dirty="0" err="1" smtClean="0"/>
              <a:t>Hak</a:t>
            </a:r>
            <a:r>
              <a:rPr lang="en-GB" dirty="0" smtClean="0"/>
              <a:t>.</a:t>
            </a:r>
          </a:p>
          <a:p>
            <a:endParaRPr lang="en-GB" dirty="0" smtClean="0"/>
          </a:p>
        </p:txBody>
      </p:sp>
      <p:sp>
        <p:nvSpPr>
          <p:cNvPr id="4" name="Slide Number Placeholder 3"/>
          <p:cNvSpPr>
            <a:spLocks noGrp="1"/>
          </p:cNvSpPr>
          <p:nvPr>
            <p:ph type="sldNum" sz="quarter" idx="10"/>
          </p:nvPr>
        </p:nvSpPr>
        <p:spPr/>
        <p:txBody>
          <a:bodyPr/>
          <a:lstStyle/>
          <a:p>
            <a:fld id="{DDB0FEAB-96D5-498E-BAA7-F441A1ED317E}" type="slidenum">
              <a:rPr lang="en-US" smtClean="0"/>
              <a:pPr/>
              <a:t>8</a:t>
            </a:fld>
            <a:endParaRPr lang="en-US"/>
          </a:p>
        </p:txBody>
      </p:sp>
    </p:spTree>
    <p:extLst>
      <p:ext uri="{BB962C8B-B14F-4D97-AF65-F5344CB8AC3E}">
        <p14:creationId xmlns:p14="http://schemas.microsoft.com/office/powerpoint/2010/main" val="3086414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may be necessary to explain this, but they should have the idea of </a:t>
            </a:r>
            <a:r>
              <a:rPr lang="en-GB" smtClean="0"/>
              <a:t>the booklet by</a:t>
            </a:r>
            <a:r>
              <a:rPr lang="en-GB" baseline="0" smtClean="0"/>
              <a:t> now!</a:t>
            </a:r>
            <a:endParaRPr lang="en-GB" dirty="0"/>
          </a:p>
        </p:txBody>
      </p:sp>
      <p:sp>
        <p:nvSpPr>
          <p:cNvPr id="4" name="Slide Number Placeholder 3"/>
          <p:cNvSpPr>
            <a:spLocks noGrp="1"/>
          </p:cNvSpPr>
          <p:nvPr>
            <p:ph type="sldNum" sz="quarter" idx="10"/>
          </p:nvPr>
        </p:nvSpPr>
        <p:spPr/>
        <p:txBody>
          <a:bodyPr/>
          <a:lstStyle/>
          <a:p>
            <a:fld id="{41FC3D39-2820-428D-803F-E8B3F49F7F95}" type="slidenum">
              <a:rPr lang="en-GB" smtClean="0"/>
              <a:t>9</a:t>
            </a:fld>
            <a:endParaRPr lang="en-GB"/>
          </a:p>
        </p:txBody>
      </p:sp>
    </p:spTree>
    <p:extLst>
      <p:ext uri="{BB962C8B-B14F-4D97-AF65-F5344CB8AC3E}">
        <p14:creationId xmlns:p14="http://schemas.microsoft.com/office/powerpoint/2010/main" val="4183093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02BFCB0-0434-43A7-8AD7-37F8F6F9B275}" type="datetimeFigureOut">
              <a:rPr lang="en-GB" smtClean="0"/>
              <a:t>12/12/2015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86F2DE-B537-4499-AC62-C8393988D632}" type="slidenum">
              <a:rPr lang="en-GB" smtClean="0"/>
              <a:t>‹#›</a:t>
            </a:fld>
            <a:endParaRPr lang="en-GB"/>
          </a:p>
        </p:txBody>
      </p:sp>
    </p:spTree>
    <p:extLst>
      <p:ext uri="{BB962C8B-B14F-4D97-AF65-F5344CB8AC3E}">
        <p14:creationId xmlns:p14="http://schemas.microsoft.com/office/powerpoint/2010/main" val="4275292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2BFCB0-0434-43A7-8AD7-37F8F6F9B275}" type="datetimeFigureOut">
              <a:rPr lang="en-GB" smtClean="0"/>
              <a:t>12/12/2015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86F2DE-B537-4499-AC62-C8393988D632}" type="slidenum">
              <a:rPr lang="en-GB" smtClean="0"/>
              <a:t>‹#›</a:t>
            </a:fld>
            <a:endParaRPr lang="en-GB"/>
          </a:p>
        </p:txBody>
      </p:sp>
    </p:spTree>
    <p:extLst>
      <p:ext uri="{BB962C8B-B14F-4D97-AF65-F5344CB8AC3E}">
        <p14:creationId xmlns:p14="http://schemas.microsoft.com/office/powerpoint/2010/main" val="1750707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2BFCB0-0434-43A7-8AD7-37F8F6F9B275}" type="datetimeFigureOut">
              <a:rPr lang="en-GB" smtClean="0"/>
              <a:t>12/12/2015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86F2DE-B537-4499-AC62-C8393988D632}" type="slidenum">
              <a:rPr lang="en-GB" smtClean="0"/>
              <a:t>‹#›</a:t>
            </a:fld>
            <a:endParaRPr lang="en-GB"/>
          </a:p>
        </p:txBody>
      </p:sp>
    </p:spTree>
    <p:extLst>
      <p:ext uri="{BB962C8B-B14F-4D97-AF65-F5344CB8AC3E}">
        <p14:creationId xmlns:p14="http://schemas.microsoft.com/office/powerpoint/2010/main" val="3873190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2BFCB0-0434-43A7-8AD7-37F8F6F9B275}" type="datetimeFigureOut">
              <a:rPr lang="en-GB" smtClean="0"/>
              <a:t>12/12/2015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86F2DE-B537-4499-AC62-C8393988D632}" type="slidenum">
              <a:rPr lang="en-GB" smtClean="0"/>
              <a:t>‹#›</a:t>
            </a:fld>
            <a:endParaRPr lang="en-GB"/>
          </a:p>
        </p:txBody>
      </p:sp>
    </p:spTree>
    <p:extLst>
      <p:ext uri="{BB962C8B-B14F-4D97-AF65-F5344CB8AC3E}">
        <p14:creationId xmlns:p14="http://schemas.microsoft.com/office/powerpoint/2010/main" val="2015060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2BFCB0-0434-43A7-8AD7-37F8F6F9B275}" type="datetimeFigureOut">
              <a:rPr lang="en-GB" smtClean="0"/>
              <a:t>12/12/2015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86F2DE-B537-4499-AC62-C8393988D632}" type="slidenum">
              <a:rPr lang="en-GB" smtClean="0"/>
              <a:t>‹#›</a:t>
            </a:fld>
            <a:endParaRPr lang="en-GB"/>
          </a:p>
        </p:txBody>
      </p:sp>
    </p:spTree>
    <p:extLst>
      <p:ext uri="{BB962C8B-B14F-4D97-AF65-F5344CB8AC3E}">
        <p14:creationId xmlns:p14="http://schemas.microsoft.com/office/powerpoint/2010/main" val="3196547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02BFCB0-0434-43A7-8AD7-37F8F6F9B275}" type="datetimeFigureOut">
              <a:rPr lang="en-GB" smtClean="0"/>
              <a:t>12/12/2015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86F2DE-B537-4499-AC62-C8393988D632}" type="slidenum">
              <a:rPr lang="en-GB" smtClean="0"/>
              <a:t>‹#›</a:t>
            </a:fld>
            <a:endParaRPr lang="en-GB"/>
          </a:p>
        </p:txBody>
      </p:sp>
    </p:spTree>
    <p:extLst>
      <p:ext uri="{BB962C8B-B14F-4D97-AF65-F5344CB8AC3E}">
        <p14:creationId xmlns:p14="http://schemas.microsoft.com/office/powerpoint/2010/main" val="794492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02BFCB0-0434-43A7-8AD7-37F8F6F9B275}" type="datetimeFigureOut">
              <a:rPr lang="en-GB" smtClean="0"/>
              <a:t>12/12/2015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686F2DE-B537-4499-AC62-C8393988D632}" type="slidenum">
              <a:rPr lang="en-GB" smtClean="0"/>
              <a:t>‹#›</a:t>
            </a:fld>
            <a:endParaRPr lang="en-GB"/>
          </a:p>
        </p:txBody>
      </p:sp>
    </p:spTree>
    <p:extLst>
      <p:ext uri="{BB962C8B-B14F-4D97-AF65-F5344CB8AC3E}">
        <p14:creationId xmlns:p14="http://schemas.microsoft.com/office/powerpoint/2010/main" val="3604889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02BFCB0-0434-43A7-8AD7-37F8F6F9B275}" type="datetimeFigureOut">
              <a:rPr lang="en-GB" smtClean="0"/>
              <a:t>12/12/2015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86F2DE-B537-4499-AC62-C8393988D632}" type="slidenum">
              <a:rPr lang="en-GB" smtClean="0"/>
              <a:t>‹#›</a:t>
            </a:fld>
            <a:endParaRPr lang="en-GB"/>
          </a:p>
        </p:txBody>
      </p:sp>
    </p:spTree>
    <p:extLst>
      <p:ext uri="{BB962C8B-B14F-4D97-AF65-F5344CB8AC3E}">
        <p14:creationId xmlns:p14="http://schemas.microsoft.com/office/powerpoint/2010/main" val="37624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2BFCB0-0434-43A7-8AD7-37F8F6F9B275}" type="datetimeFigureOut">
              <a:rPr lang="en-GB" smtClean="0"/>
              <a:t>12/12/2015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686F2DE-B537-4499-AC62-C8393988D632}" type="slidenum">
              <a:rPr lang="en-GB" smtClean="0"/>
              <a:t>‹#›</a:t>
            </a:fld>
            <a:endParaRPr lang="en-GB"/>
          </a:p>
        </p:txBody>
      </p:sp>
    </p:spTree>
    <p:extLst>
      <p:ext uri="{BB962C8B-B14F-4D97-AF65-F5344CB8AC3E}">
        <p14:creationId xmlns:p14="http://schemas.microsoft.com/office/powerpoint/2010/main" val="159634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2BFCB0-0434-43A7-8AD7-37F8F6F9B275}" type="datetimeFigureOut">
              <a:rPr lang="en-GB" smtClean="0"/>
              <a:t>12/12/2015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86F2DE-B537-4499-AC62-C8393988D632}" type="slidenum">
              <a:rPr lang="en-GB" smtClean="0"/>
              <a:t>‹#›</a:t>
            </a:fld>
            <a:endParaRPr lang="en-GB"/>
          </a:p>
        </p:txBody>
      </p:sp>
    </p:spTree>
    <p:extLst>
      <p:ext uri="{BB962C8B-B14F-4D97-AF65-F5344CB8AC3E}">
        <p14:creationId xmlns:p14="http://schemas.microsoft.com/office/powerpoint/2010/main" val="2447041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2BFCB0-0434-43A7-8AD7-37F8F6F9B275}" type="datetimeFigureOut">
              <a:rPr lang="en-GB" smtClean="0"/>
              <a:t>12/12/2015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86F2DE-B537-4499-AC62-C8393988D632}" type="slidenum">
              <a:rPr lang="en-GB" smtClean="0"/>
              <a:t>‹#›</a:t>
            </a:fld>
            <a:endParaRPr lang="en-GB"/>
          </a:p>
        </p:txBody>
      </p:sp>
    </p:spTree>
    <p:extLst>
      <p:ext uri="{BB962C8B-B14F-4D97-AF65-F5344CB8AC3E}">
        <p14:creationId xmlns:p14="http://schemas.microsoft.com/office/powerpoint/2010/main" val="3361999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2BFCB0-0434-43A7-8AD7-37F8F6F9B275}" type="datetimeFigureOut">
              <a:rPr lang="en-GB" smtClean="0"/>
              <a:t>12/12/2015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86F2DE-B537-4499-AC62-C8393988D632}" type="slidenum">
              <a:rPr lang="en-GB" smtClean="0"/>
              <a:t>‹#›</a:t>
            </a:fld>
            <a:endParaRPr lang="en-GB"/>
          </a:p>
        </p:txBody>
      </p:sp>
    </p:spTree>
    <p:extLst>
      <p:ext uri="{BB962C8B-B14F-4D97-AF65-F5344CB8AC3E}">
        <p14:creationId xmlns:p14="http://schemas.microsoft.com/office/powerpoint/2010/main" val="3639187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lZzC1SKER8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Alevism 4 </a:t>
            </a:r>
            <a:br>
              <a:rPr lang="en-GB" dirty="0" smtClean="0"/>
            </a:br>
            <a:r>
              <a:rPr lang="en-GB" dirty="0" smtClean="0"/>
              <a:t>Alevi values and moral conduct</a:t>
            </a:r>
            <a:endParaRPr lang="en-GB" dirty="0"/>
          </a:p>
        </p:txBody>
      </p:sp>
      <p:sp>
        <p:nvSpPr>
          <p:cNvPr id="3" name="Subtitle 2"/>
          <p:cNvSpPr>
            <a:spLocks noGrp="1"/>
          </p:cNvSpPr>
          <p:nvPr>
            <p:ph type="subTitle" idx="1"/>
          </p:nvPr>
        </p:nvSpPr>
        <p:spPr/>
        <p:txBody>
          <a:bodyPr/>
          <a:lstStyle/>
          <a:p>
            <a:r>
              <a:rPr lang="en-GB" dirty="0" smtClean="0"/>
              <a:t>How can people live out the demanding life of Alevi principles?</a:t>
            </a:r>
            <a:endParaRPr lang="en-GB" dirty="0"/>
          </a:p>
        </p:txBody>
      </p:sp>
    </p:spTree>
    <p:extLst>
      <p:ext uri="{BB962C8B-B14F-4D97-AF65-F5344CB8AC3E}">
        <p14:creationId xmlns:p14="http://schemas.microsoft.com/office/powerpoint/2010/main" val="41402218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2043114" y="236448"/>
            <a:ext cx="8013327" cy="6459627"/>
          </a:xfrm>
          <a:prstGeom prst="rect">
            <a:avLst/>
          </a:prstGeom>
          <a:noFill/>
          <a:ln w="9525">
            <a:noFill/>
            <a:miter lim="800000"/>
            <a:headEnd/>
            <a:tailEnd/>
          </a:ln>
        </p:spPr>
      </p:pic>
    </p:spTree>
    <p:extLst>
      <p:ext uri="{BB962C8B-B14F-4D97-AF65-F5344CB8AC3E}">
        <p14:creationId xmlns:p14="http://schemas.microsoft.com/office/powerpoint/2010/main" val="23216474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665185"/>
          </a:xfrm>
        </p:spPr>
        <p:txBody>
          <a:bodyPr>
            <a:normAutofit fontScale="90000"/>
          </a:bodyPr>
          <a:lstStyle/>
          <a:p>
            <a:r>
              <a:rPr lang="en-GB" dirty="0" smtClean="0"/>
              <a:t>These are key Alevi values</a:t>
            </a:r>
            <a:endParaRPr lang="en-GB" dirty="0"/>
          </a:p>
        </p:txBody>
      </p:sp>
      <p:sp>
        <p:nvSpPr>
          <p:cNvPr id="5" name="Content Placeholder 4"/>
          <p:cNvSpPr>
            <a:spLocks noGrp="1"/>
          </p:cNvSpPr>
          <p:nvPr>
            <p:ph sz="half" idx="1"/>
          </p:nvPr>
        </p:nvSpPr>
        <p:spPr>
          <a:xfrm>
            <a:off x="838200" y="1146220"/>
            <a:ext cx="5181600" cy="5331853"/>
          </a:xfrm>
        </p:spPr>
        <p:txBody>
          <a:bodyPr>
            <a:normAutofit fontScale="92500" lnSpcReduction="10000"/>
          </a:bodyPr>
          <a:lstStyle/>
          <a:p>
            <a:r>
              <a:rPr lang="en-GB" dirty="0" smtClean="0"/>
              <a:t>Democracy</a:t>
            </a:r>
          </a:p>
          <a:p>
            <a:r>
              <a:rPr lang="en-GB" dirty="0" smtClean="0"/>
              <a:t>Honesty</a:t>
            </a:r>
          </a:p>
          <a:p>
            <a:r>
              <a:rPr lang="en-GB" dirty="0" smtClean="0"/>
              <a:t>Trustworthiness</a:t>
            </a:r>
          </a:p>
          <a:p>
            <a:r>
              <a:rPr lang="en-GB" dirty="0" smtClean="0"/>
              <a:t>Practice good deeds</a:t>
            </a:r>
          </a:p>
          <a:p>
            <a:r>
              <a:rPr lang="en-GB" dirty="0" smtClean="0"/>
              <a:t>Freedom of belief</a:t>
            </a:r>
          </a:p>
          <a:p>
            <a:r>
              <a:rPr lang="en-GB" dirty="0" smtClean="0"/>
              <a:t>Humanist philosophy</a:t>
            </a:r>
          </a:p>
          <a:p>
            <a:r>
              <a:rPr lang="en-GB" dirty="0" smtClean="0"/>
              <a:t>God within us all</a:t>
            </a:r>
          </a:p>
          <a:p>
            <a:r>
              <a:rPr lang="en-GB" dirty="0" smtClean="0"/>
              <a:t>Forgiveness</a:t>
            </a:r>
          </a:p>
          <a:p>
            <a:r>
              <a:rPr lang="en-GB" dirty="0" smtClean="0"/>
              <a:t>Equality</a:t>
            </a:r>
          </a:p>
          <a:p>
            <a:r>
              <a:rPr lang="en-GB" dirty="0" smtClean="0"/>
              <a:t>Engage in arts of enlightenment and success</a:t>
            </a:r>
            <a:endParaRPr lang="en-GB" dirty="0"/>
          </a:p>
        </p:txBody>
      </p:sp>
      <p:sp>
        <p:nvSpPr>
          <p:cNvPr id="6" name="Content Placeholder 5"/>
          <p:cNvSpPr>
            <a:spLocks noGrp="1"/>
          </p:cNvSpPr>
          <p:nvPr>
            <p:ph sz="half" idx="2"/>
          </p:nvPr>
        </p:nvSpPr>
        <p:spPr>
          <a:xfrm>
            <a:off x="6172200" y="1146220"/>
            <a:ext cx="5181600" cy="5331853"/>
          </a:xfrm>
        </p:spPr>
        <p:txBody>
          <a:bodyPr>
            <a:normAutofit fontScale="92500" lnSpcReduction="10000"/>
          </a:bodyPr>
          <a:lstStyle/>
          <a:p>
            <a:r>
              <a:rPr lang="en-GB" dirty="0" smtClean="0"/>
              <a:t>Sharing</a:t>
            </a:r>
          </a:p>
          <a:p>
            <a:r>
              <a:rPr lang="en-GB" dirty="0" smtClean="0"/>
              <a:t>Courage</a:t>
            </a:r>
          </a:p>
          <a:p>
            <a:r>
              <a:rPr lang="en-GB" dirty="0" smtClean="0"/>
              <a:t>Peace</a:t>
            </a:r>
          </a:p>
          <a:p>
            <a:r>
              <a:rPr lang="en-GB" dirty="0" smtClean="0"/>
              <a:t>Generosity</a:t>
            </a:r>
          </a:p>
          <a:p>
            <a:r>
              <a:rPr lang="en-GB" dirty="0" smtClean="0"/>
              <a:t>Friendship</a:t>
            </a:r>
          </a:p>
          <a:p>
            <a:r>
              <a:rPr lang="en-GB" dirty="0" smtClean="0"/>
              <a:t>Secularism</a:t>
            </a:r>
          </a:p>
          <a:p>
            <a:r>
              <a:rPr lang="en-GB" dirty="0" smtClean="0"/>
              <a:t>Self-respect</a:t>
            </a:r>
          </a:p>
          <a:p>
            <a:r>
              <a:rPr lang="en-GB" dirty="0" smtClean="0"/>
              <a:t>Non-violence</a:t>
            </a:r>
          </a:p>
          <a:p>
            <a:r>
              <a:rPr lang="en-GB" dirty="0" smtClean="0"/>
              <a:t>Mature in faith/spirit</a:t>
            </a:r>
          </a:p>
          <a:p>
            <a:r>
              <a:rPr lang="en-GB" dirty="0" smtClean="0"/>
              <a:t>Human rights</a:t>
            </a:r>
          </a:p>
          <a:p>
            <a:r>
              <a:rPr lang="en-GB" dirty="0" smtClean="0"/>
              <a:t>To love nature, knowledge and refinement</a:t>
            </a:r>
            <a:endParaRPr lang="en-GB" dirty="0"/>
          </a:p>
        </p:txBody>
      </p:sp>
    </p:spTree>
    <p:extLst>
      <p:ext uri="{BB962C8B-B14F-4D97-AF65-F5344CB8AC3E}">
        <p14:creationId xmlns:p14="http://schemas.microsoft.com/office/powerpoint/2010/main" val="3042571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in pairs</a:t>
            </a:r>
            <a:endParaRPr lang="en-GB" dirty="0"/>
          </a:p>
        </p:txBody>
      </p:sp>
      <p:sp>
        <p:nvSpPr>
          <p:cNvPr id="3" name="Content Placeholder 2"/>
          <p:cNvSpPr>
            <a:spLocks noGrp="1"/>
          </p:cNvSpPr>
          <p:nvPr>
            <p:ph idx="1"/>
          </p:nvPr>
        </p:nvSpPr>
        <p:spPr/>
        <p:txBody>
          <a:bodyPr/>
          <a:lstStyle/>
          <a:p>
            <a:r>
              <a:rPr lang="en-GB" dirty="0" smtClean="0"/>
              <a:t>Take one of these values. </a:t>
            </a:r>
          </a:p>
          <a:p>
            <a:r>
              <a:rPr lang="en-GB" dirty="0" smtClean="0"/>
              <a:t>Do you think it is religious or moral?</a:t>
            </a:r>
          </a:p>
          <a:p>
            <a:r>
              <a:rPr lang="en-GB" dirty="0" smtClean="0"/>
              <a:t>What do you think it means?</a:t>
            </a:r>
          </a:p>
          <a:p>
            <a:r>
              <a:rPr lang="en-GB" dirty="0" smtClean="0"/>
              <a:t>How would it affect the way we treat others, ourselves, the world?</a:t>
            </a:r>
          </a:p>
          <a:p>
            <a:r>
              <a:rPr lang="en-GB" dirty="0" smtClean="0"/>
              <a:t>What difference would it make if everyone lived by this?</a:t>
            </a:r>
          </a:p>
          <a:p>
            <a:r>
              <a:rPr lang="en-GB" dirty="0" smtClean="0"/>
              <a:t>What would life be like if no-one ever lived like this?</a:t>
            </a:r>
          </a:p>
          <a:p>
            <a:r>
              <a:rPr lang="en-GB" dirty="0" smtClean="0"/>
              <a:t>What makes it difficult to always live like this?</a:t>
            </a:r>
          </a:p>
          <a:p>
            <a:r>
              <a:rPr lang="en-GB" dirty="0" smtClean="0"/>
              <a:t>How might the </a:t>
            </a:r>
            <a:r>
              <a:rPr lang="en-GB" dirty="0" err="1" smtClean="0"/>
              <a:t>Cem</a:t>
            </a:r>
            <a:r>
              <a:rPr lang="en-GB" dirty="0" smtClean="0"/>
              <a:t> ceremony help Alevi to live the best they can?</a:t>
            </a:r>
          </a:p>
          <a:p>
            <a:endParaRPr lang="en-GB" dirty="0"/>
          </a:p>
        </p:txBody>
      </p:sp>
    </p:spTree>
    <p:extLst>
      <p:ext uri="{BB962C8B-B14F-4D97-AF65-F5344CB8AC3E}">
        <p14:creationId xmlns:p14="http://schemas.microsoft.com/office/powerpoint/2010/main" val="3621134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Peace</a:t>
            </a:r>
            <a:endParaRPr lang="en-US" dirty="0"/>
          </a:p>
        </p:txBody>
      </p:sp>
      <p:sp>
        <p:nvSpPr>
          <p:cNvPr id="3" name="Content Placeholder 2"/>
          <p:cNvSpPr>
            <a:spLocks noGrp="1"/>
          </p:cNvSpPr>
          <p:nvPr>
            <p:ph idx="1"/>
          </p:nvPr>
        </p:nvSpPr>
        <p:spPr>
          <a:xfrm>
            <a:off x="1437752" y="1300766"/>
            <a:ext cx="9393379" cy="4915885"/>
          </a:xfrm>
        </p:spPr>
        <p:txBody>
          <a:bodyPr>
            <a:normAutofit fontScale="92500" lnSpcReduction="10000"/>
          </a:bodyPr>
          <a:lstStyle/>
          <a:p>
            <a:pPr algn="ctr">
              <a:buNone/>
            </a:pPr>
            <a:endParaRPr lang="en-GB" dirty="0" smtClean="0"/>
          </a:p>
          <a:p>
            <a:pPr algn="ctr">
              <a:buNone/>
            </a:pPr>
            <a:r>
              <a:rPr lang="en-GB" sz="3600" dirty="0" smtClean="0"/>
              <a:t>“Peace outside can only be reached </a:t>
            </a:r>
          </a:p>
          <a:p>
            <a:pPr algn="ctr">
              <a:buNone/>
            </a:pPr>
            <a:r>
              <a:rPr lang="en-GB" sz="3600" dirty="0" smtClean="0"/>
              <a:t>through peace within”</a:t>
            </a:r>
          </a:p>
          <a:p>
            <a:pPr algn="r">
              <a:buNone/>
            </a:pPr>
            <a:r>
              <a:rPr lang="en-GB" dirty="0" err="1" smtClean="0"/>
              <a:t>Haci</a:t>
            </a:r>
            <a:r>
              <a:rPr lang="en-GB" dirty="0" smtClean="0"/>
              <a:t> </a:t>
            </a:r>
            <a:r>
              <a:rPr lang="en-GB" dirty="0" err="1" smtClean="0"/>
              <a:t>Bektas</a:t>
            </a:r>
            <a:r>
              <a:rPr lang="en-GB" dirty="0" smtClean="0"/>
              <a:t> </a:t>
            </a:r>
            <a:r>
              <a:rPr lang="en-GB" dirty="0" err="1" smtClean="0"/>
              <a:t>Veli</a:t>
            </a:r>
            <a:endParaRPr lang="en-GB" dirty="0" smtClean="0"/>
          </a:p>
          <a:p>
            <a:pPr>
              <a:buNone/>
            </a:pPr>
            <a:r>
              <a:rPr lang="en-GB" dirty="0" smtClean="0"/>
              <a:t>This is the teaching of all saints:</a:t>
            </a:r>
          </a:p>
          <a:p>
            <a:pPr>
              <a:buNone/>
            </a:pPr>
            <a:endParaRPr lang="en-GB" dirty="0" smtClean="0"/>
          </a:p>
          <a:p>
            <a:pPr algn="ctr">
              <a:buNone/>
            </a:pPr>
            <a:r>
              <a:rPr lang="en-GB" sz="3600" dirty="0" smtClean="0"/>
              <a:t>“in order to achieve peace you must first conquer your own anger and the bad within yourself”</a:t>
            </a:r>
          </a:p>
          <a:p>
            <a:pPr>
              <a:buNone/>
            </a:pPr>
            <a:endParaRPr lang="en-GB" dirty="0" smtClean="0"/>
          </a:p>
          <a:p>
            <a:pPr>
              <a:buNone/>
            </a:pPr>
            <a:r>
              <a:rPr lang="en-US" dirty="0" smtClean="0">
                <a:hlinkClick r:id="rId3"/>
              </a:rPr>
              <a:t>https://www.youtube.com/watch?v=lZzC1SKER8U</a:t>
            </a:r>
            <a:r>
              <a:rPr lang="en-US" dirty="0" smtClean="0"/>
              <a:t> </a:t>
            </a:r>
            <a:endParaRPr lang="en-US" dirty="0"/>
          </a:p>
        </p:txBody>
      </p:sp>
    </p:spTree>
    <p:extLst>
      <p:ext uri="{BB962C8B-B14F-4D97-AF65-F5344CB8AC3E}">
        <p14:creationId xmlns:p14="http://schemas.microsoft.com/office/powerpoint/2010/main" val="20711444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Justice/</a:t>
            </a:r>
            <a:r>
              <a:rPr lang="en-GB" dirty="0" err="1" smtClean="0"/>
              <a:t>Zulfikar</a:t>
            </a:r>
            <a:endParaRPr lang="en-US" dirty="0"/>
          </a:p>
        </p:txBody>
      </p:sp>
      <p:sp>
        <p:nvSpPr>
          <p:cNvPr id="3" name="Content Placeholder 2"/>
          <p:cNvSpPr>
            <a:spLocks noGrp="1"/>
          </p:cNvSpPr>
          <p:nvPr>
            <p:ph idx="1"/>
          </p:nvPr>
        </p:nvSpPr>
        <p:spPr>
          <a:xfrm>
            <a:off x="838200" y="1690688"/>
            <a:ext cx="9372600" cy="4762649"/>
          </a:xfrm>
        </p:spPr>
        <p:txBody>
          <a:bodyPr>
            <a:normAutofit/>
          </a:bodyPr>
          <a:lstStyle/>
          <a:p>
            <a:pPr marL="0" indent="0">
              <a:buNone/>
            </a:pPr>
            <a:r>
              <a:rPr lang="en-GB" dirty="0"/>
              <a:t>What does the </a:t>
            </a:r>
            <a:r>
              <a:rPr lang="en-GB" dirty="0" err="1"/>
              <a:t>Zulfikar</a:t>
            </a:r>
            <a:r>
              <a:rPr lang="en-GB" dirty="0"/>
              <a:t> (sword) represent</a:t>
            </a:r>
            <a:r>
              <a:rPr lang="en-GB" dirty="0" smtClean="0"/>
              <a:t>?  </a:t>
            </a:r>
          </a:p>
          <a:p>
            <a:pPr algn="ctr">
              <a:buNone/>
            </a:pPr>
            <a:endParaRPr lang="en-GB" dirty="0"/>
          </a:p>
          <a:p>
            <a:pPr algn="ctr">
              <a:buNone/>
            </a:pPr>
            <a:r>
              <a:rPr lang="en-GB" dirty="0" smtClean="0"/>
              <a:t>“Conquer your temptations to rid yourself of evil; </a:t>
            </a:r>
            <a:br>
              <a:rPr lang="en-GB" dirty="0" smtClean="0"/>
            </a:br>
            <a:r>
              <a:rPr lang="en-GB" dirty="0" smtClean="0"/>
              <a:t>only then one could be just” </a:t>
            </a:r>
          </a:p>
          <a:p>
            <a:pPr algn="ctr">
              <a:buNone/>
            </a:pPr>
            <a:r>
              <a:rPr lang="en-GB" dirty="0" err="1" smtClean="0"/>
              <a:t>Hz.Zulfikar</a:t>
            </a:r>
            <a:endParaRPr lang="en-GB" dirty="0" smtClean="0"/>
          </a:p>
          <a:p>
            <a:pPr algn="ctr">
              <a:buNone/>
            </a:pPr>
            <a:endParaRPr lang="en-GB" dirty="0" smtClean="0"/>
          </a:p>
          <a:p>
            <a:pPr algn="ctr">
              <a:buNone/>
            </a:pPr>
            <a:r>
              <a:rPr lang="en-GB" dirty="0" smtClean="0"/>
              <a:t>“Protect the innocent and stand against </a:t>
            </a:r>
            <a:r>
              <a:rPr lang="en-GB" dirty="0"/>
              <a:t>t</a:t>
            </a:r>
            <a:r>
              <a:rPr lang="en-GB" dirty="0" smtClean="0"/>
              <a:t>yrants”</a:t>
            </a:r>
          </a:p>
          <a:p>
            <a:pPr algn="ctr">
              <a:buNone/>
            </a:pPr>
            <a:r>
              <a:rPr lang="en-GB" dirty="0" smtClean="0"/>
              <a:t>Hz. </a:t>
            </a:r>
            <a:r>
              <a:rPr lang="en-GB" dirty="0" err="1" smtClean="0"/>
              <a:t>Huseyin</a:t>
            </a:r>
            <a:endParaRPr lang="en-GB" dirty="0" smtClean="0"/>
          </a:p>
          <a:p>
            <a:pPr algn="ctr"/>
            <a:endParaRPr lang="en-GB" dirty="0"/>
          </a:p>
          <a:p>
            <a:pPr algn="r">
              <a:buNone/>
            </a:pPr>
            <a:endParaRPr lang="en-GB" dirty="0" smtClean="0"/>
          </a:p>
        </p:txBody>
      </p:sp>
      <p:pic>
        <p:nvPicPr>
          <p:cNvPr id="6146" name="Picture 2" descr="http://www.goktepeliler.com/vt22/images/157zulfikar77b4f5mp6.png"/>
          <p:cNvPicPr>
            <a:picLocks noChangeAspect="1" noChangeArrowheads="1"/>
          </p:cNvPicPr>
          <p:nvPr/>
        </p:nvPicPr>
        <p:blipFill>
          <a:blip r:embed="rId3" cstate="print"/>
          <a:srcRect/>
          <a:stretch>
            <a:fillRect/>
          </a:stretch>
        </p:blipFill>
        <p:spPr bwMode="auto">
          <a:xfrm rot="20431774">
            <a:off x="7951859" y="1774910"/>
            <a:ext cx="1589357" cy="706050"/>
          </a:xfrm>
          <a:prstGeom prst="rect">
            <a:avLst/>
          </a:prstGeom>
          <a:noFill/>
        </p:spPr>
      </p:pic>
    </p:spTree>
    <p:extLst>
      <p:ext uri="{BB962C8B-B14F-4D97-AF65-F5344CB8AC3E}">
        <p14:creationId xmlns:p14="http://schemas.microsoft.com/office/powerpoint/2010/main" val="3057677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88640"/>
            <a:ext cx="8229600" cy="1143000"/>
          </a:xfrm>
        </p:spPr>
        <p:txBody>
          <a:bodyPr/>
          <a:lstStyle/>
          <a:p>
            <a:r>
              <a:rPr lang="en-GB" dirty="0" err="1" smtClean="0"/>
              <a:t>Alevism</a:t>
            </a:r>
            <a:endParaRPr lang="en-US" dirty="0"/>
          </a:p>
        </p:txBody>
      </p:sp>
      <p:sp>
        <p:nvSpPr>
          <p:cNvPr id="3" name="Content Placeholder 2"/>
          <p:cNvSpPr>
            <a:spLocks noGrp="1"/>
          </p:cNvSpPr>
          <p:nvPr>
            <p:ph idx="1"/>
          </p:nvPr>
        </p:nvSpPr>
        <p:spPr>
          <a:xfrm>
            <a:off x="1991544" y="1268760"/>
            <a:ext cx="8229600" cy="5400600"/>
          </a:xfrm>
        </p:spPr>
        <p:txBody>
          <a:bodyPr>
            <a:normAutofit/>
          </a:bodyPr>
          <a:lstStyle/>
          <a:p>
            <a:pPr algn="ctr">
              <a:buNone/>
            </a:pPr>
            <a:r>
              <a:rPr lang="en-US" b="1" i="1" dirty="0" smtClean="0"/>
              <a:t>“</a:t>
            </a:r>
            <a:r>
              <a:rPr lang="en-US" b="1" i="1" dirty="0" err="1" smtClean="0"/>
              <a:t>Alevism</a:t>
            </a:r>
            <a:r>
              <a:rPr lang="en-US" b="1" i="1" dirty="0" smtClean="0"/>
              <a:t> is thinner than hair and sharper than a sword”</a:t>
            </a:r>
          </a:p>
          <a:p>
            <a:pPr algn="r">
              <a:buNone/>
            </a:pPr>
            <a:r>
              <a:rPr lang="en-GB" b="1" i="1" dirty="0" smtClean="0"/>
              <a:t>Haci </a:t>
            </a:r>
            <a:r>
              <a:rPr lang="en-GB" b="1" i="1" dirty="0" err="1" smtClean="0"/>
              <a:t>Bektasi</a:t>
            </a:r>
            <a:r>
              <a:rPr lang="en-GB" b="1" i="1" dirty="0" smtClean="0"/>
              <a:t> </a:t>
            </a:r>
            <a:r>
              <a:rPr lang="en-GB" b="1" i="1" dirty="0" err="1" smtClean="0"/>
              <a:t>Veli</a:t>
            </a:r>
            <a:endParaRPr lang="en-US" b="1" i="1" dirty="0" smtClean="0"/>
          </a:p>
          <a:p>
            <a:pPr marL="0" indent="0">
              <a:buNone/>
            </a:pPr>
            <a:r>
              <a:rPr lang="en-US" dirty="0"/>
              <a:t>What does this mean for Alevis</a:t>
            </a:r>
            <a:r>
              <a:rPr lang="en-US" dirty="0" smtClean="0"/>
              <a:t>?</a:t>
            </a:r>
          </a:p>
          <a:p>
            <a:pPr marL="0" indent="0">
              <a:buNone/>
            </a:pPr>
            <a:endParaRPr lang="en-US" dirty="0" smtClean="0"/>
          </a:p>
          <a:p>
            <a:r>
              <a:rPr lang="en-US" dirty="0" err="1" smtClean="0"/>
              <a:t>Alevism</a:t>
            </a:r>
            <a:r>
              <a:rPr lang="en-US" dirty="0" smtClean="0"/>
              <a:t> is thinner than hair? </a:t>
            </a:r>
          </a:p>
          <a:p>
            <a:pPr>
              <a:buNone/>
            </a:pPr>
            <a:r>
              <a:rPr lang="en-US" dirty="0" smtClean="0"/>
              <a:t>	</a:t>
            </a:r>
          </a:p>
          <a:p>
            <a:r>
              <a:rPr lang="en-US" dirty="0" err="1" smtClean="0"/>
              <a:t>Alevism</a:t>
            </a:r>
            <a:r>
              <a:rPr lang="en-US" dirty="0" smtClean="0"/>
              <a:t> is sharper than a sword?</a:t>
            </a:r>
          </a:p>
          <a:p>
            <a:pPr>
              <a:buNone/>
            </a:pPr>
            <a:r>
              <a:rPr lang="en-US" dirty="0" smtClean="0"/>
              <a:t> 	</a:t>
            </a:r>
            <a:endParaRPr lang="en-US" b="1" u="sng" dirty="0"/>
          </a:p>
        </p:txBody>
      </p:sp>
    </p:spTree>
    <p:extLst>
      <p:ext uri="{BB962C8B-B14F-4D97-AF65-F5344CB8AC3E}">
        <p14:creationId xmlns:p14="http://schemas.microsoft.com/office/powerpoint/2010/main" val="8007960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Discrimination</a:t>
            </a:r>
            <a:endParaRPr lang="en-US" dirty="0"/>
          </a:p>
        </p:txBody>
      </p:sp>
      <p:sp>
        <p:nvSpPr>
          <p:cNvPr id="3" name="Content Placeholder 2"/>
          <p:cNvSpPr>
            <a:spLocks noGrp="1"/>
          </p:cNvSpPr>
          <p:nvPr>
            <p:ph idx="1"/>
          </p:nvPr>
        </p:nvSpPr>
        <p:spPr>
          <a:xfrm>
            <a:off x="1991544" y="1556793"/>
            <a:ext cx="8229600" cy="4896543"/>
          </a:xfrm>
        </p:spPr>
        <p:txBody>
          <a:bodyPr>
            <a:normAutofit/>
          </a:bodyPr>
          <a:lstStyle/>
          <a:p>
            <a:r>
              <a:rPr lang="en-GB" dirty="0" smtClean="0"/>
              <a:t>Alevis have been discriminated against since the 16</a:t>
            </a:r>
            <a:r>
              <a:rPr lang="en-GB" baseline="30000" dirty="0" smtClean="0"/>
              <a:t>th</a:t>
            </a:r>
            <a:r>
              <a:rPr lang="en-GB" dirty="0" smtClean="0"/>
              <a:t> Century.</a:t>
            </a:r>
          </a:p>
          <a:p>
            <a:r>
              <a:rPr lang="en-GB" dirty="0" smtClean="0"/>
              <a:t>more recently, by the Turkish Government in the 1970s and 80s.</a:t>
            </a:r>
            <a:endParaRPr lang="en-GB" dirty="0"/>
          </a:p>
          <a:p>
            <a:r>
              <a:rPr lang="en-GB" dirty="0" smtClean="0">
                <a:solidFill>
                  <a:srgbClr val="7030A0"/>
                </a:solidFill>
              </a:rPr>
              <a:t>NEED A BIT MORE DETAIL HERE, BUT IT MUST BE EDUCATIONAL AND NOT POLITICAL. PERHAPS SOME EXAMPLES OF MARTYRDOM OF POETS, SAINTS</a:t>
            </a:r>
            <a:endParaRPr lang="en-GB" dirty="0">
              <a:solidFill>
                <a:srgbClr val="7030A0"/>
              </a:solidFill>
            </a:endParaRPr>
          </a:p>
          <a:p>
            <a:pPr marL="0" indent="0">
              <a:buNone/>
            </a:pPr>
            <a:r>
              <a:rPr lang="en-GB" dirty="0" smtClean="0">
                <a:solidFill>
                  <a:srgbClr val="7030A0"/>
                </a:solidFill>
              </a:rPr>
              <a:t>ALSO OF DIASPORA – ALEVI LEAVING TURKEY FOR EUROPE AND ELSEWHERE</a:t>
            </a:r>
          </a:p>
          <a:p>
            <a:pPr marL="0" indent="0">
              <a:buNone/>
            </a:pPr>
            <a:r>
              <a:rPr lang="en-GB" dirty="0" smtClean="0">
                <a:solidFill>
                  <a:srgbClr val="7030A0"/>
                </a:solidFill>
              </a:rPr>
              <a:t>Then raise key question – How can Alevi live out these values when they are persecuted?</a:t>
            </a:r>
          </a:p>
          <a:p>
            <a:pPr algn="ctr">
              <a:buNone/>
            </a:pPr>
            <a:endParaRPr lang="en-GB" dirty="0" smtClean="0"/>
          </a:p>
        </p:txBody>
      </p:sp>
    </p:spTree>
    <p:extLst>
      <p:ext uri="{BB962C8B-B14F-4D97-AF65-F5344CB8AC3E}">
        <p14:creationId xmlns:p14="http://schemas.microsoft.com/office/powerpoint/2010/main" val="25106398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Homework</a:t>
            </a:r>
            <a:endParaRPr lang="en-GB" dirty="0"/>
          </a:p>
        </p:txBody>
      </p:sp>
      <p:sp>
        <p:nvSpPr>
          <p:cNvPr id="3" name="Content Placeholder 2"/>
          <p:cNvSpPr>
            <a:spLocks noGrp="1"/>
          </p:cNvSpPr>
          <p:nvPr>
            <p:ph idx="1"/>
          </p:nvPr>
        </p:nvSpPr>
        <p:spPr/>
        <p:txBody>
          <a:bodyPr/>
          <a:lstStyle/>
          <a:p>
            <a:r>
              <a:rPr lang="en-GB" dirty="0" smtClean="0"/>
              <a:t>Fill in p 6 of the booklet, explaining some main Alevi values that you have learnt. </a:t>
            </a:r>
            <a:endParaRPr lang="en-GB" dirty="0"/>
          </a:p>
          <a:p>
            <a:endParaRPr lang="en-GB" dirty="0" smtClean="0"/>
          </a:p>
          <a:p>
            <a:r>
              <a:rPr lang="en-GB" dirty="0" smtClean="0"/>
              <a:t>What are your values? How do they affect how you behave? Try to give some examples, real or imaginary!</a:t>
            </a:r>
            <a:endParaRPr lang="en-GB" dirty="0"/>
          </a:p>
        </p:txBody>
      </p:sp>
    </p:spTree>
    <p:extLst>
      <p:ext uri="{BB962C8B-B14F-4D97-AF65-F5344CB8AC3E}">
        <p14:creationId xmlns:p14="http://schemas.microsoft.com/office/powerpoint/2010/main" val="296461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936</Words>
  <Application>Microsoft Office PowerPoint</Application>
  <PresentationFormat>Widescreen</PresentationFormat>
  <Paragraphs>128</Paragraphs>
  <Slides>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Alevism 4  Alevi values and moral conduct</vt:lpstr>
      <vt:lpstr>PowerPoint Presentation</vt:lpstr>
      <vt:lpstr>These are key Alevi values</vt:lpstr>
      <vt:lpstr>Discussion in pairs</vt:lpstr>
      <vt:lpstr>Peace</vt:lpstr>
      <vt:lpstr>Justice/Zulfikar</vt:lpstr>
      <vt:lpstr>Alevism</vt:lpstr>
      <vt:lpstr>Discrimination</vt:lpstr>
      <vt:lpstr>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Alevism 4 Alevi values and moral conduct</dc:title>
  <dc:creator>bill moore</dc:creator>
  <cp:lastModifiedBy>Haydar Ulus</cp:lastModifiedBy>
  <cp:revision>10</cp:revision>
  <cp:lastPrinted>2015-02-20T01:07:51Z</cp:lastPrinted>
  <dcterms:created xsi:type="dcterms:W3CDTF">2015-02-19T16:15:10Z</dcterms:created>
  <dcterms:modified xsi:type="dcterms:W3CDTF">2015-12-12T15:13:27Z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