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273" r:id="rId4"/>
    <p:sldId id="264" r:id="rId5"/>
    <p:sldId id="268" r:id="rId6"/>
    <p:sldId id="276" r:id="rId7"/>
    <p:sldId id="258" r:id="rId8"/>
    <p:sldId id="269" r:id="rId9"/>
    <p:sldId id="272" r:id="rId10"/>
    <p:sldId id="260" r:id="rId11"/>
    <p:sldId id="257" r:id="rId12"/>
    <p:sldId id="265" r:id="rId13"/>
    <p:sldId id="270" r:id="rId14"/>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moore" initials="bm" lastIdx="1" clrIdx="0">
    <p:extLst>
      <p:ext uri="{19B8F6BF-5375-455C-9EA6-DF929625EA0E}">
        <p15:presenceInfo xmlns:p15="http://schemas.microsoft.com/office/powerpoint/2012/main" userId="1d60487a34ddf1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23" autoAdjust="0"/>
  </p:normalViewPr>
  <p:slideViewPr>
    <p:cSldViewPr>
      <p:cViewPr varScale="1">
        <p:scale>
          <a:sx n="83" d="100"/>
          <a:sy n="83" d="100"/>
        </p:scale>
        <p:origin x="12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5"/>
          </a:xfrm>
          <a:prstGeom prst="rect">
            <a:avLst/>
          </a:prstGeom>
        </p:spPr>
        <p:txBody>
          <a:bodyPr vert="horz" lIns="92007" tIns="46003" rIns="92007" bIns="46003" rtlCol="0"/>
          <a:lstStyle>
            <a:lvl1pPr algn="l">
              <a:defRPr sz="1200"/>
            </a:lvl1pPr>
          </a:lstStyle>
          <a:p>
            <a:endParaRPr lang="en-GB"/>
          </a:p>
        </p:txBody>
      </p:sp>
      <p:sp>
        <p:nvSpPr>
          <p:cNvPr id="3" name="Date Placeholder 2"/>
          <p:cNvSpPr>
            <a:spLocks noGrp="1"/>
          </p:cNvSpPr>
          <p:nvPr>
            <p:ph type="dt" idx="1"/>
          </p:nvPr>
        </p:nvSpPr>
        <p:spPr>
          <a:xfrm>
            <a:off x="3901698" y="0"/>
            <a:ext cx="2984871" cy="501095"/>
          </a:xfrm>
          <a:prstGeom prst="rect">
            <a:avLst/>
          </a:prstGeom>
        </p:spPr>
        <p:txBody>
          <a:bodyPr vert="horz" lIns="92007" tIns="46003" rIns="92007" bIns="46003" rtlCol="0"/>
          <a:lstStyle>
            <a:lvl1pPr algn="r">
              <a:defRPr sz="1200"/>
            </a:lvl1pPr>
          </a:lstStyle>
          <a:p>
            <a:fld id="{0F6E982D-A2A1-47F8-9E76-B792EBE0A2C1}" type="datetimeFigureOut">
              <a:rPr lang="en-GB" smtClean="0"/>
              <a:pPr/>
              <a:t>12/12/2015</a:t>
            </a:fld>
            <a:endParaRPr lang="en-GB"/>
          </a:p>
        </p:txBody>
      </p:sp>
      <p:sp>
        <p:nvSpPr>
          <p:cNvPr id="4" name="Slide Image Placeholder 3"/>
          <p:cNvSpPr>
            <a:spLocks noGrp="1" noRot="1" noChangeAspect="1"/>
          </p:cNvSpPr>
          <p:nvPr>
            <p:ph type="sldImg" idx="2"/>
          </p:nvPr>
        </p:nvSpPr>
        <p:spPr>
          <a:xfrm>
            <a:off x="939800" y="752475"/>
            <a:ext cx="5008563" cy="3757613"/>
          </a:xfrm>
          <a:prstGeom prst="rect">
            <a:avLst/>
          </a:prstGeom>
          <a:noFill/>
          <a:ln w="12700">
            <a:solidFill>
              <a:prstClr val="black"/>
            </a:solidFill>
          </a:ln>
        </p:spPr>
        <p:txBody>
          <a:bodyPr vert="horz" lIns="92007" tIns="46003" rIns="92007" bIns="46003" rtlCol="0" anchor="ctr"/>
          <a:lstStyle/>
          <a:p>
            <a:endParaRPr lang="en-GB"/>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2007" tIns="46003" rIns="92007" bIns="460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4"/>
            <a:ext cx="2984871" cy="501095"/>
          </a:xfrm>
          <a:prstGeom prst="rect">
            <a:avLst/>
          </a:prstGeom>
        </p:spPr>
        <p:txBody>
          <a:bodyPr vert="horz" lIns="92007" tIns="46003" rIns="92007" bIns="46003"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519054"/>
            <a:ext cx="2984871" cy="501095"/>
          </a:xfrm>
          <a:prstGeom prst="rect">
            <a:avLst/>
          </a:prstGeom>
        </p:spPr>
        <p:txBody>
          <a:bodyPr vert="horz" lIns="92007" tIns="46003" rIns="92007" bIns="46003" rtlCol="0" anchor="b"/>
          <a:lstStyle>
            <a:lvl1pPr algn="r">
              <a:defRPr sz="1200"/>
            </a:lvl1pPr>
          </a:lstStyle>
          <a:p>
            <a:fld id="{C0D38DCE-1411-4014-AF43-014D5C93038A}" type="slidenum">
              <a:rPr lang="en-GB" smtClean="0"/>
              <a:pPr/>
              <a:t>‹#›</a:t>
            </a:fld>
            <a:endParaRPr lang="en-GB"/>
          </a:p>
        </p:txBody>
      </p:sp>
    </p:spTree>
    <p:extLst>
      <p:ext uri="{BB962C8B-B14F-4D97-AF65-F5344CB8AC3E}">
        <p14:creationId xmlns:p14="http://schemas.microsoft.com/office/powerpoint/2010/main" val="97193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onsciousn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did the students identify as the most important beliefs from last week?</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1</a:t>
            </a:fld>
            <a:endParaRPr lang="en-GB"/>
          </a:p>
        </p:txBody>
      </p:sp>
    </p:spTree>
    <p:extLst>
      <p:ext uri="{BB962C8B-B14F-4D97-AF65-F5344CB8AC3E}">
        <p14:creationId xmlns:p14="http://schemas.microsoft.com/office/powerpoint/2010/main" val="251888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069">
              <a:defRPr/>
            </a:pPr>
            <a:r>
              <a:rPr lang="en-GB" dirty="0" err="1"/>
              <a:t>Hünkar</a:t>
            </a:r>
            <a:r>
              <a:rPr lang="en-GB" dirty="0"/>
              <a:t> </a:t>
            </a:r>
            <a:r>
              <a:rPr lang="en-GB" dirty="0" err="1"/>
              <a:t>Bektas-i</a:t>
            </a:r>
            <a:r>
              <a:rPr lang="en-GB" dirty="0"/>
              <a:t> </a:t>
            </a:r>
            <a:r>
              <a:rPr lang="en-GB" dirty="0" err="1"/>
              <a:t>Veli</a:t>
            </a:r>
            <a:r>
              <a:rPr lang="en-GB" dirty="0"/>
              <a:t>...</a:t>
            </a:r>
            <a:r>
              <a:rPr lang="en-US" dirty="0"/>
              <a:t>His spiritual doctrine is accepted as one of the earliest form of universal humanism symbolized with the unity of a gazelle with a lion. </a:t>
            </a:r>
            <a:endParaRPr lang="en-GB" dirty="0"/>
          </a:p>
          <a:p>
            <a:r>
              <a:rPr lang="en-GB" dirty="0"/>
              <a:t>According to legend </a:t>
            </a:r>
            <a:r>
              <a:rPr lang="en-GB" dirty="0" err="1"/>
              <a:t>Hünkar</a:t>
            </a:r>
            <a:r>
              <a:rPr lang="en-GB" dirty="0"/>
              <a:t> </a:t>
            </a:r>
            <a:r>
              <a:rPr lang="en-GB" dirty="0" err="1"/>
              <a:t>Bektaş</a:t>
            </a:r>
            <a:r>
              <a:rPr lang="en-GB" dirty="0"/>
              <a:t> </a:t>
            </a:r>
            <a:r>
              <a:rPr lang="en-GB" dirty="0" err="1"/>
              <a:t>Veli</a:t>
            </a:r>
            <a:r>
              <a:rPr lang="en-GB" dirty="0"/>
              <a:t> came to Anatolia in the form of a dove there being no more inoffensive creature. The dove is a perfect image because </a:t>
            </a:r>
            <a:r>
              <a:rPr lang="en-GB" dirty="0" err="1"/>
              <a:t>Hünkar</a:t>
            </a:r>
            <a:r>
              <a:rPr lang="en-GB" dirty="0"/>
              <a:t> </a:t>
            </a:r>
            <a:r>
              <a:rPr lang="en-GB" dirty="0" err="1"/>
              <a:t>Bektaş</a:t>
            </a:r>
            <a:r>
              <a:rPr lang="en-GB" dirty="0"/>
              <a:t> </a:t>
            </a:r>
            <a:r>
              <a:rPr lang="en-GB" dirty="0" err="1"/>
              <a:t>Veli</a:t>
            </a:r>
            <a:r>
              <a:rPr lang="en-GB" dirty="0"/>
              <a:t> was a Perfect Man who came to Anatolia in the war, massacre, blood and tears of the </a:t>
            </a:r>
            <a:r>
              <a:rPr lang="en-GB" dirty="0" smtClean="0"/>
              <a:t>13th </a:t>
            </a:r>
            <a:r>
              <a:rPr lang="en-GB" dirty="0"/>
              <a:t>century as a source of peace and affection to nurture the souls of Anatolian people.</a:t>
            </a:r>
            <a:br>
              <a:rPr lang="en-GB" dirty="0"/>
            </a:br>
            <a:r>
              <a:rPr lang="en-GB" dirty="0" err="1"/>
              <a:t>Hünkar</a:t>
            </a:r>
            <a:r>
              <a:rPr lang="en-GB" dirty="0"/>
              <a:t> </a:t>
            </a:r>
            <a:r>
              <a:rPr lang="en-GB" dirty="0" err="1"/>
              <a:t>Bektasi</a:t>
            </a:r>
            <a:r>
              <a:rPr lang="en-GB" dirty="0"/>
              <a:t> </a:t>
            </a:r>
            <a:r>
              <a:rPr lang="en-GB" dirty="0" err="1"/>
              <a:t>Veli</a:t>
            </a:r>
            <a:r>
              <a:rPr lang="en-GB" dirty="0"/>
              <a:t> Picture: With the </a:t>
            </a:r>
            <a:r>
              <a:rPr lang="en-GB" dirty="0" smtClean="0"/>
              <a:t>gazelle on one side and the lion on the other, he dreamed of a world in which the wolf and lamb, the gazelle and the lion could lived in peace together.</a:t>
            </a:r>
          </a:p>
          <a:p>
            <a:r>
              <a:rPr lang="en-GB" dirty="0" smtClean="0"/>
              <a:t>But he was not referring to the gazelle and lion of the external world, he meant the lion and gazelle within us. Personality and Existence, Body and Soul, A world in which the external male and female are reconciled. The road</a:t>
            </a:r>
            <a:r>
              <a:rPr lang="en-GB" baseline="0" dirty="0" smtClean="0"/>
              <a:t> to world peace goes through internal peace, this is the essence of all ancient teachings.</a:t>
            </a:r>
          </a:p>
          <a:p>
            <a:endParaRPr lang="en-GB" baseline="0" dirty="0" smtClean="0"/>
          </a:p>
          <a:p>
            <a:r>
              <a:rPr lang="en-GB" baseline="0" dirty="0" smtClean="0"/>
              <a:t>THE IMPORTANT MESSAGE IS TO GET A BALANCE BETWEEN YOUR ANGER AND DESIRE (AS REPRESENTED BY THE LION) AND SATISFACTION WITH YOUR LIFE WITHOUT BEING GREEDY  (REPRESENTING THE GAZELLE) TO GAIN HARMONY IN THE MIND AND SOUL.</a:t>
            </a:r>
            <a:endParaRPr lang="en-GB" dirty="0" smtClean="0"/>
          </a:p>
          <a:p>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10</a:t>
            </a:fld>
            <a:endParaRPr lang="en-GB"/>
          </a:p>
        </p:txBody>
      </p:sp>
    </p:spTree>
    <p:extLst>
      <p:ext uri="{BB962C8B-B14F-4D97-AF65-F5344CB8AC3E}">
        <p14:creationId xmlns:p14="http://schemas.microsoft.com/office/powerpoint/2010/main" val="355327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Picture top: </a:t>
            </a:r>
            <a:r>
              <a:rPr lang="en-GB" dirty="0" err="1" smtClean="0"/>
              <a:t>Hünkar</a:t>
            </a:r>
            <a:r>
              <a:rPr lang="en-GB" dirty="0" smtClean="0"/>
              <a:t> </a:t>
            </a:r>
            <a:r>
              <a:rPr lang="en-GB" dirty="0" err="1" smtClean="0"/>
              <a:t>Bektaşi</a:t>
            </a:r>
            <a:r>
              <a:rPr lang="en-GB" dirty="0" smtClean="0"/>
              <a:t> </a:t>
            </a:r>
            <a:r>
              <a:rPr lang="en-GB" dirty="0" err="1" smtClean="0"/>
              <a:t>Veli</a:t>
            </a:r>
            <a:endParaRPr lang="en-GB" dirty="0" smtClean="0"/>
          </a:p>
          <a:p>
            <a:r>
              <a:rPr lang="en-GB" dirty="0" smtClean="0"/>
              <a:t>Picture</a:t>
            </a:r>
            <a:r>
              <a:rPr lang="en-GB" baseline="0" dirty="0" smtClean="0"/>
              <a:t> Left to Right: </a:t>
            </a:r>
          </a:p>
          <a:p>
            <a:r>
              <a:rPr lang="en-GB" baseline="0" dirty="0" err="1" smtClean="0"/>
              <a:t>Pir</a:t>
            </a:r>
            <a:r>
              <a:rPr lang="en-GB" baseline="0" dirty="0" smtClean="0"/>
              <a:t> Sultan Abdal, </a:t>
            </a:r>
          </a:p>
          <a:p>
            <a:r>
              <a:rPr lang="en-GB" baseline="0" dirty="0" err="1" smtClean="0"/>
              <a:t>Virani</a:t>
            </a:r>
            <a:r>
              <a:rPr lang="en-GB" baseline="0" dirty="0" smtClean="0"/>
              <a:t> Baba, </a:t>
            </a:r>
          </a:p>
          <a:p>
            <a:r>
              <a:rPr lang="en-GB" baseline="0" dirty="0" smtClean="0"/>
              <a:t>Yemini, </a:t>
            </a:r>
          </a:p>
          <a:p>
            <a:r>
              <a:rPr lang="en-GB" baseline="0" dirty="0" err="1" smtClean="0"/>
              <a:t>Seyyid</a:t>
            </a:r>
            <a:r>
              <a:rPr lang="en-GB" baseline="0" dirty="0" smtClean="0"/>
              <a:t> </a:t>
            </a:r>
            <a:r>
              <a:rPr lang="en-GB" baseline="0" dirty="0" err="1" smtClean="0"/>
              <a:t>Nesimi</a:t>
            </a:r>
            <a:r>
              <a:rPr lang="en-GB" baseline="0" dirty="0" smtClean="0"/>
              <a:t>, </a:t>
            </a:r>
          </a:p>
          <a:p>
            <a:r>
              <a:rPr lang="en-GB" baseline="0" dirty="0" smtClean="0"/>
              <a:t>Shah Ismail </a:t>
            </a:r>
            <a:r>
              <a:rPr lang="en-GB" baseline="0" dirty="0" err="1" smtClean="0"/>
              <a:t>Hatayi</a:t>
            </a:r>
            <a:r>
              <a:rPr lang="en-GB" baseline="0" dirty="0" smtClean="0"/>
              <a:t>, </a:t>
            </a:r>
          </a:p>
          <a:p>
            <a:r>
              <a:rPr lang="en-GB" baseline="0" dirty="0" err="1" smtClean="0"/>
              <a:t>Fuzuli</a:t>
            </a:r>
            <a:r>
              <a:rPr lang="en-GB" baseline="0" dirty="0" smtClean="0"/>
              <a:t>, </a:t>
            </a:r>
          </a:p>
          <a:p>
            <a:r>
              <a:rPr lang="en-GB" baseline="0" dirty="0" err="1" smtClean="0"/>
              <a:t>Kul</a:t>
            </a:r>
            <a:r>
              <a:rPr lang="en-GB" baseline="0" dirty="0" smtClean="0"/>
              <a:t> </a:t>
            </a:r>
            <a:r>
              <a:rPr lang="en-GB" baseline="0" dirty="0" err="1" smtClean="0"/>
              <a:t>Himmet</a:t>
            </a:r>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C0D38DCE-1411-4014-AF43-014D5C93038A}" type="slidenum">
              <a:rPr lang="en-GB" smtClean="0"/>
              <a:pPr/>
              <a:t>11</a:t>
            </a:fld>
            <a:endParaRPr lang="en-GB"/>
          </a:p>
        </p:txBody>
      </p:sp>
    </p:spTree>
    <p:extLst>
      <p:ext uri="{BB962C8B-B14F-4D97-AF65-F5344CB8AC3E}">
        <p14:creationId xmlns:p14="http://schemas.microsoft.com/office/powerpoint/2010/main" val="198247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or remind them of some of the poems and hymns</a:t>
            </a:r>
            <a:r>
              <a:rPr lang="en-GB" baseline="0" dirty="0" smtClean="0"/>
              <a:t> from the first lesson. ASK WHY POETRY IS SO POWERFUL and get them to think of lyrics that mean a lot to them. </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12</a:t>
            </a:fld>
            <a:endParaRPr lang="en-GB"/>
          </a:p>
        </p:txBody>
      </p:sp>
    </p:spTree>
    <p:extLst>
      <p:ext uri="{BB962C8B-B14F-4D97-AF65-F5344CB8AC3E}">
        <p14:creationId xmlns:p14="http://schemas.microsoft.com/office/powerpoint/2010/main" val="387996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a:t>
            </a:r>
            <a:r>
              <a:rPr lang="en-US" baseline="0" dirty="0" smtClean="0"/>
              <a:t> ONE OF THE POETS AND DO SOME RESEARCH ON HIM. DO NOT RESEARCH PIR SULTAN OR H</a:t>
            </a:r>
            <a:endParaRPr lang="en-US"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13</a:t>
            </a:fld>
            <a:endParaRPr lang="en-GB"/>
          </a:p>
        </p:txBody>
      </p:sp>
    </p:spTree>
    <p:extLst>
      <p:ext uri="{BB962C8B-B14F-4D97-AF65-F5344CB8AC3E}">
        <p14:creationId xmlns:p14="http://schemas.microsoft.com/office/powerpoint/2010/main" val="253768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1 and 2 together taking suggestions from the class. Allow volunteers, but also ask some individuals specifically.</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2</a:t>
            </a:fld>
            <a:endParaRPr lang="en-GB"/>
          </a:p>
        </p:txBody>
      </p:sp>
    </p:spTree>
    <p:extLst>
      <p:ext uri="{BB962C8B-B14F-4D97-AF65-F5344CB8AC3E}">
        <p14:creationId xmlns:p14="http://schemas.microsoft.com/office/powerpoint/2010/main" val="237952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 this briefly as information. Started in Anatolia, but migrations, especially in 1980s (?) to Europe. We don’t need to focus too much on populations </a:t>
            </a:r>
            <a:r>
              <a:rPr lang="en-GB" dirty="0" err="1" smtClean="0"/>
              <a:t>etc</a:t>
            </a:r>
            <a:r>
              <a:rPr lang="en-GB" dirty="0" smtClean="0"/>
              <a:t>, but it might be helpful to inform students that there are substantial and important Alevi communities in Germany and the UK.</a:t>
            </a:r>
          </a:p>
          <a:p>
            <a:endParaRPr lang="en-GB" dirty="0" smtClean="0"/>
          </a:p>
          <a:p>
            <a:r>
              <a:rPr lang="en-GB" dirty="0" smtClean="0"/>
              <a:t>Ask for initial responses to the question in red, but state that this is something they will be learning over the next few weeks</a:t>
            </a:r>
            <a:r>
              <a:rPr lang="en-GB" baseline="0" dirty="0" smtClean="0"/>
              <a:t> and is an important question to consider when looking at Alevi identity. We can then come back to this in the last lesson.</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3</a:t>
            </a:fld>
            <a:endParaRPr lang="en-GB"/>
          </a:p>
        </p:txBody>
      </p:sp>
    </p:spTree>
    <p:extLst>
      <p:ext uri="{BB962C8B-B14F-4D97-AF65-F5344CB8AC3E}">
        <p14:creationId xmlns:p14="http://schemas.microsoft.com/office/powerpoint/2010/main" val="406740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 briefly the deep roots of Alevism  with some spiritual beliefs and practices from pre-historic and traditional Anatolian and</a:t>
            </a:r>
            <a:r>
              <a:rPr lang="en-GB" baseline="0" dirty="0" smtClean="0"/>
              <a:t> central Asia</a:t>
            </a:r>
            <a:r>
              <a:rPr lang="en-GB" dirty="0" smtClean="0"/>
              <a:t> (</a:t>
            </a:r>
            <a:r>
              <a:rPr lang="en-GB" dirty="0" err="1" smtClean="0"/>
              <a:t>eg</a:t>
            </a:r>
            <a:r>
              <a:rPr lang="en-GB" dirty="0" smtClean="0"/>
              <a:t> significance of the crane) and from different religions such</a:t>
            </a:r>
            <a:r>
              <a:rPr lang="en-GB" baseline="0" dirty="0" smtClean="0"/>
              <a:t> as </a:t>
            </a:r>
            <a:r>
              <a:rPr lang="en-GB" dirty="0" smtClean="0"/>
              <a:t>Shi’a Islam. Tell students</a:t>
            </a:r>
            <a:r>
              <a:rPr lang="en-GB" baseline="0" dirty="0" smtClean="0"/>
              <a:t> that they should be looking for examples of these as they learn more about Alevism. </a:t>
            </a:r>
            <a:endParaRPr lang="en-GB" dirty="0" smtClean="0"/>
          </a:p>
          <a:p>
            <a:endParaRPr lang="en-GB" baseline="0" dirty="0" smtClean="0"/>
          </a:p>
          <a:p>
            <a:r>
              <a:rPr lang="en-GB" baseline="0" dirty="0" smtClean="0"/>
              <a:t>Point out the geographical position and how this meant that through trade, culture and warfare, Anatolia was influenced by many different traditions.</a:t>
            </a:r>
          </a:p>
          <a:p>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4</a:t>
            </a:fld>
            <a:endParaRPr lang="en-GB"/>
          </a:p>
        </p:txBody>
      </p:sp>
    </p:spTree>
    <p:extLst>
      <p:ext uri="{BB962C8B-B14F-4D97-AF65-F5344CB8AC3E}">
        <p14:creationId xmlns:p14="http://schemas.microsoft.com/office/powerpoint/2010/main" val="133499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how, l</a:t>
            </a:r>
            <a:r>
              <a:rPr lang="en-GB" dirty="0" smtClean="0"/>
              <a:t>argely through the influence of </a:t>
            </a:r>
            <a:r>
              <a:rPr lang="en-GB" dirty="0" err="1" smtClean="0"/>
              <a:t>Hace</a:t>
            </a:r>
            <a:r>
              <a:rPr lang="en-GB" dirty="0" smtClean="0"/>
              <a:t> </a:t>
            </a:r>
            <a:r>
              <a:rPr lang="en-GB" dirty="0" err="1" smtClean="0"/>
              <a:t>Bektas-Veli</a:t>
            </a:r>
            <a:r>
              <a:rPr lang="en-GB" dirty="0" smtClean="0"/>
              <a:t>,</a:t>
            </a:r>
            <a:r>
              <a:rPr lang="en-GB" baseline="0" dirty="0" smtClean="0"/>
              <a:t> these beliefs and cultures came to shape and influence what we now call Alevism.</a:t>
            </a:r>
          </a:p>
          <a:p>
            <a:endParaRPr lang="en-GB" baseline="0" dirty="0" smtClean="0"/>
          </a:p>
          <a:p>
            <a:r>
              <a:rPr lang="en-GB" baseline="0" dirty="0" smtClean="0"/>
              <a:t>The name itself refers to Ali – ask if any students know who Ali was. Point out that for Alevi, Ali is not the historical figure, but a symbol of the ideal human being.</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5</a:t>
            </a:fld>
            <a:endParaRPr lang="en-GB"/>
          </a:p>
        </p:txBody>
      </p:sp>
    </p:spTree>
    <p:extLst>
      <p:ext uri="{BB962C8B-B14F-4D97-AF65-F5344CB8AC3E}">
        <p14:creationId xmlns:p14="http://schemas.microsoft.com/office/powerpoint/2010/main" val="115192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these to show that the roots of Alevism are complex. You can remind students of</a:t>
            </a:r>
            <a:r>
              <a:rPr lang="en-GB" baseline="0" dirty="0" smtClean="0"/>
              <a:t> the statements about Ali and humanity in the ‘basic beliefs’ sheet.</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6</a:t>
            </a:fld>
            <a:endParaRPr lang="en-GB"/>
          </a:p>
        </p:txBody>
      </p:sp>
    </p:spTree>
    <p:extLst>
      <p:ext uri="{BB962C8B-B14F-4D97-AF65-F5344CB8AC3E}">
        <p14:creationId xmlns:p14="http://schemas.microsoft.com/office/powerpoint/2010/main" val="261638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dirty="0"/>
              <a:t>WHO IS ALI? </a:t>
            </a:r>
          </a:p>
          <a:p>
            <a:r>
              <a:rPr lang="en-GB" dirty="0"/>
              <a:t>COUSIN TO MOHAMMED AND THE ORIGINAL LEADER OF </a:t>
            </a:r>
            <a:r>
              <a:rPr lang="en-GB" dirty="0" smtClean="0"/>
              <a:t>ALEVISM discuss briefly the qualities he represents – why are they important to Alevi? What difference might this make in a young person’s</a:t>
            </a:r>
            <a:r>
              <a:rPr lang="en-GB" baseline="0" dirty="0" smtClean="0"/>
              <a:t> life?</a:t>
            </a:r>
            <a:endParaRPr lang="en-GB" dirty="0"/>
          </a:p>
          <a:p>
            <a:r>
              <a:rPr lang="en-GB" dirty="0"/>
              <a:t>Ali is respected for his courage, knowledge, belief, honesty, devotion to Islam, deep loyalty to Muhammad, equal treatment of all Muslims and generosity in forgiving defeated enemies</a:t>
            </a:r>
            <a:r>
              <a:rPr lang="en-GB" dirty="0" smtClean="0"/>
              <a:t>.</a:t>
            </a:r>
          </a:p>
          <a:p>
            <a:r>
              <a:rPr lang="en-GB" dirty="0" smtClean="0"/>
              <a:t>Role-models for Alevi families. Who</a:t>
            </a:r>
            <a:r>
              <a:rPr lang="en-GB" baseline="0" dirty="0" smtClean="0"/>
              <a:t> are your role models and why?</a:t>
            </a:r>
            <a:endParaRPr lang="en-GB" dirty="0"/>
          </a:p>
          <a:p>
            <a:endParaRPr lang="en-GB" b="1" dirty="0"/>
          </a:p>
          <a:p>
            <a:r>
              <a:rPr lang="en-GB" b="1" dirty="0"/>
              <a:t>The Perfect Human Being</a:t>
            </a:r>
            <a:r>
              <a:rPr lang="en-GB" i="1" dirty="0"/>
              <a:t>.</a:t>
            </a:r>
          </a:p>
          <a:p>
            <a:r>
              <a:rPr lang="en-GB" dirty="0"/>
              <a:t> Although it is common to refer to Ali and Haji </a:t>
            </a:r>
            <a:r>
              <a:rPr lang="en-GB" dirty="0" err="1"/>
              <a:t>Bektash</a:t>
            </a:r>
            <a:r>
              <a:rPr lang="en-GB" dirty="0"/>
              <a:t> </a:t>
            </a:r>
            <a:r>
              <a:rPr lang="en-GB" dirty="0" err="1"/>
              <a:t>Veli</a:t>
            </a:r>
            <a:r>
              <a:rPr lang="en-GB" dirty="0"/>
              <a:t> or the other Alevi saints as manifestations of the perfect human being, the Perfect Human Being is also identified with our true identity as pure </a:t>
            </a:r>
            <a:r>
              <a:rPr lang="en-GB" dirty="0">
                <a:hlinkClick r:id="rId3" tooltip="Consciousness"/>
              </a:rPr>
              <a:t>consciousness</a:t>
            </a:r>
            <a:r>
              <a:rPr lang="en-GB" dirty="0"/>
              <a:t>, hence the holy concept of human beings not having original sin, consciousness being pure and perfect. The human task is to fully realise this state while still in material human form.</a:t>
            </a:r>
          </a:p>
          <a:p>
            <a:endParaRPr lang="en-GB" dirty="0"/>
          </a:p>
          <a:p>
            <a:r>
              <a:rPr lang="en-GB" dirty="0"/>
              <a:t>The Perfect Human Being is also defined in practical terms, as one who is in full moral control of his or her hands, tongue and loins </a:t>
            </a:r>
            <a:r>
              <a:rPr lang="en-GB" i="1" dirty="0"/>
              <a:t>(</a:t>
            </a:r>
            <a:r>
              <a:rPr lang="en-GB" i="1" dirty="0" err="1"/>
              <a:t>eline</a:t>
            </a:r>
            <a:r>
              <a:rPr lang="en-GB" i="1" dirty="0"/>
              <a:t> </a:t>
            </a:r>
            <a:r>
              <a:rPr lang="en-GB" i="1" dirty="0" err="1"/>
              <a:t>diline</a:t>
            </a:r>
            <a:r>
              <a:rPr lang="en-GB" i="1" dirty="0"/>
              <a:t> </a:t>
            </a:r>
            <a:r>
              <a:rPr lang="en-GB" i="1" dirty="0" err="1"/>
              <a:t>beline</a:t>
            </a:r>
            <a:r>
              <a:rPr lang="en-GB" i="1" dirty="0"/>
              <a:t> </a:t>
            </a:r>
            <a:r>
              <a:rPr lang="en-GB" i="1" dirty="0" err="1"/>
              <a:t>sahip</a:t>
            </a:r>
            <a:r>
              <a:rPr lang="en-GB" i="1" dirty="0"/>
              <a:t>)</a:t>
            </a:r>
            <a:r>
              <a:rPr lang="en-GB" dirty="0"/>
              <a:t>; treats all kinds of people equally </a:t>
            </a:r>
            <a:r>
              <a:rPr lang="en-GB" i="1" dirty="0"/>
              <a:t>(</a:t>
            </a:r>
            <a:r>
              <a:rPr lang="en-GB" i="1" dirty="0" err="1"/>
              <a:t>yetmiş</a:t>
            </a:r>
            <a:r>
              <a:rPr lang="en-GB" i="1" dirty="0"/>
              <a:t> </a:t>
            </a:r>
            <a:r>
              <a:rPr lang="en-GB" i="1" dirty="0" err="1"/>
              <a:t>iki</a:t>
            </a:r>
            <a:r>
              <a:rPr lang="en-GB" i="1" dirty="0"/>
              <a:t> </a:t>
            </a:r>
            <a:r>
              <a:rPr lang="en-GB" i="1" dirty="0" err="1"/>
              <a:t>millete</a:t>
            </a:r>
            <a:r>
              <a:rPr lang="en-GB" i="1" dirty="0"/>
              <a:t> </a:t>
            </a:r>
            <a:r>
              <a:rPr lang="en-GB" i="1" dirty="0" err="1"/>
              <a:t>aynı</a:t>
            </a:r>
            <a:r>
              <a:rPr lang="en-GB" i="1" dirty="0"/>
              <a:t> </a:t>
            </a:r>
            <a:r>
              <a:rPr lang="en-GB" i="1" dirty="0" err="1"/>
              <a:t>gözle</a:t>
            </a:r>
            <a:r>
              <a:rPr lang="en-GB" i="1" dirty="0"/>
              <a:t> </a:t>
            </a:r>
            <a:r>
              <a:rPr lang="en-GB" i="1" dirty="0" err="1"/>
              <a:t>bakar</a:t>
            </a:r>
            <a:r>
              <a:rPr lang="en-GB" i="1" dirty="0"/>
              <a:t>)</a:t>
            </a:r>
            <a:r>
              <a:rPr lang="en-GB" dirty="0"/>
              <a:t>; and serves the interests of others. One who has achieved this kind of enlightenment is also called </a:t>
            </a:r>
            <a:r>
              <a:rPr lang="en-GB" i="1" dirty="0" err="1"/>
              <a:t>eren</a:t>
            </a:r>
            <a:r>
              <a:rPr lang="en-GB" dirty="0"/>
              <a:t> or </a:t>
            </a:r>
            <a:r>
              <a:rPr lang="en-GB" i="1" dirty="0" err="1"/>
              <a:t>munavver</a:t>
            </a:r>
            <a:r>
              <a:rPr lang="en-GB" i="1" dirty="0"/>
              <a:t>.</a:t>
            </a:r>
            <a:endParaRPr lang="en-GB"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7</a:t>
            </a:fld>
            <a:endParaRPr lang="en-GB"/>
          </a:p>
        </p:txBody>
      </p:sp>
    </p:spTree>
    <p:extLst>
      <p:ext uri="{BB962C8B-B14F-4D97-AF65-F5344CB8AC3E}">
        <p14:creationId xmlns:p14="http://schemas.microsoft.com/office/powerpoint/2010/main" val="18174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this image: </a:t>
            </a:r>
          </a:p>
          <a:p>
            <a:r>
              <a:rPr lang="en-GB" dirty="0"/>
              <a:t>Can you name the bird and the two animals? </a:t>
            </a:r>
          </a:p>
          <a:p>
            <a:r>
              <a:rPr lang="en-GB" dirty="0"/>
              <a:t>Dove</a:t>
            </a:r>
          </a:p>
          <a:p>
            <a:r>
              <a:rPr lang="en-GB" dirty="0"/>
              <a:t>Gazelle</a:t>
            </a:r>
          </a:p>
          <a:p>
            <a:r>
              <a:rPr lang="en-GB" dirty="0"/>
              <a:t>Lion</a:t>
            </a:r>
          </a:p>
          <a:p>
            <a:endParaRPr lang="en-GB" dirty="0"/>
          </a:p>
          <a:p>
            <a:r>
              <a:rPr lang="en-GB" dirty="0"/>
              <a:t>What is unusual about them?</a:t>
            </a:r>
          </a:p>
          <a:p>
            <a:r>
              <a:rPr lang="en-GB" dirty="0"/>
              <a:t>You would not expect to see the lion sitting next to the gazelle without attempting to eat it and the gazelle would be frightened to be anywhere near the lion</a:t>
            </a:r>
            <a:r>
              <a:rPr lang="en-GB" dirty="0" smtClean="0"/>
              <a:t>. As indeed with the human!</a:t>
            </a:r>
            <a:endParaRPr lang="en-GB" dirty="0"/>
          </a:p>
          <a:p>
            <a:r>
              <a:rPr lang="en-GB" dirty="0"/>
              <a:t>What do you think this image </a:t>
            </a:r>
            <a:r>
              <a:rPr lang="en-GB" dirty="0" smtClean="0"/>
              <a:t>might represent?</a:t>
            </a:r>
            <a:endParaRPr lang="en-GB" dirty="0"/>
          </a:p>
          <a:p>
            <a:endParaRPr lang="en-GB" dirty="0"/>
          </a:p>
          <a:p>
            <a:endParaRPr lang="en-GB"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8</a:t>
            </a:fld>
            <a:endParaRPr lang="en-GB"/>
          </a:p>
        </p:txBody>
      </p:sp>
    </p:spTree>
    <p:extLst>
      <p:ext uri="{BB962C8B-B14F-4D97-AF65-F5344CB8AC3E}">
        <p14:creationId xmlns:p14="http://schemas.microsoft.com/office/powerpoint/2010/main" val="251373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THE CLIP FROM YOUTUBE. (show up to </a:t>
            </a:r>
            <a:r>
              <a:rPr lang="en-US" b="1" baseline="0" dirty="0" smtClean="0"/>
              <a:t>5m 20s max</a:t>
            </a:r>
            <a:r>
              <a:rPr lang="en-US" baseline="0" dirty="0" smtClean="0"/>
              <a:t>)</a:t>
            </a:r>
          </a:p>
          <a:p>
            <a:endParaRPr lang="en-US" baseline="0" dirty="0" smtClean="0"/>
          </a:p>
          <a:p>
            <a:r>
              <a:rPr lang="en-US" baseline="0" dirty="0" smtClean="0"/>
              <a:t>It might be a good idea to pause the video after key phrases or information to ask what it means and clarify either understanding or significance</a:t>
            </a:r>
          </a:p>
          <a:p>
            <a:endParaRPr lang="en-US" dirty="0"/>
          </a:p>
        </p:txBody>
      </p:sp>
      <p:sp>
        <p:nvSpPr>
          <p:cNvPr id="4" name="Slide Number Placeholder 3"/>
          <p:cNvSpPr>
            <a:spLocks noGrp="1"/>
          </p:cNvSpPr>
          <p:nvPr>
            <p:ph type="sldNum" sz="quarter" idx="10"/>
          </p:nvPr>
        </p:nvSpPr>
        <p:spPr/>
        <p:txBody>
          <a:bodyPr/>
          <a:lstStyle/>
          <a:p>
            <a:fld id="{C0D38DCE-1411-4014-AF43-014D5C93038A}" type="slidenum">
              <a:rPr lang="en-GB" smtClean="0"/>
              <a:pPr/>
              <a:t>9</a:t>
            </a:fld>
            <a:endParaRPr lang="en-GB"/>
          </a:p>
        </p:txBody>
      </p:sp>
    </p:spTree>
    <p:extLst>
      <p:ext uri="{BB962C8B-B14F-4D97-AF65-F5344CB8AC3E}">
        <p14:creationId xmlns:p14="http://schemas.microsoft.com/office/powerpoint/2010/main" val="87532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D67B8-ED16-4E89-B9D1-1C5AC8DAD939}" type="datetimeFigureOut">
              <a:rPr lang="en-GB" smtClean="0"/>
              <a:pPr/>
              <a:t>12/12/2015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AB2437-4F3A-45DA-9D6E-E05F4CFD911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67B8-ED16-4E89-B9D1-1C5AC8DAD939}" type="datetimeFigureOut">
              <a:rPr lang="en-GB" smtClean="0"/>
              <a:pPr/>
              <a:t>12/12/2015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B2437-4F3A-45DA-9D6E-E05F4CFD911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pYRR8Slw6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88539" y="4902146"/>
            <a:ext cx="1728192" cy="1728192"/>
          </a:xfrm>
          <a:prstGeom prst="rect">
            <a:avLst/>
          </a:prstGeom>
        </p:spPr>
      </p:pic>
      <p:pic>
        <p:nvPicPr>
          <p:cNvPr id="11" name="Picture 2" descr="http://t3.gstatic.com/images?q=tbn:ANd9GcQvQQBuRuRp4d_kopp9NLjzEE50wRwRa4Sxrl-U7ea0xAM7P44pTF76Q_yC:sphotos.ak.fbcdn.net/hphotos-ak-sjc1/hs053.snc3/14119_10150169393785650_243718740649_12406352_6202409_n.jpg"/>
          <p:cNvPicPr>
            <a:picLocks noChangeAspect="1" noChangeArrowheads="1"/>
          </p:cNvPicPr>
          <p:nvPr/>
        </p:nvPicPr>
        <p:blipFill>
          <a:blip r:embed="rId4" cstate="print"/>
          <a:srcRect/>
          <a:stretch>
            <a:fillRect/>
          </a:stretch>
        </p:blipFill>
        <p:spPr bwMode="auto">
          <a:xfrm rot="20502743">
            <a:off x="2662212" y="1861442"/>
            <a:ext cx="2739293" cy="2704828"/>
          </a:xfrm>
          <a:prstGeom prst="rect">
            <a:avLst/>
          </a:prstGeom>
          <a:noFill/>
        </p:spPr>
      </p:pic>
      <p:pic>
        <p:nvPicPr>
          <p:cNvPr id="5" name="Picture 2" descr="http://images.gittigidiyor.com/535/BAGLAMA-YAPRAK-MAUN-MAT-KISA-SAP-KILIF-TEL__5350663_0.jpg"/>
          <p:cNvPicPr>
            <a:picLocks noChangeAspect="1" noChangeArrowheads="1"/>
          </p:cNvPicPr>
          <p:nvPr/>
        </p:nvPicPr>
        <p:blipFill>
          <a:blip r:embed="rId5" cstate="print"/>
          <a:srcRect/>
          <a:stretch>
            <a:fillRect/>
          </a:stretch>
        </p:blipFill>
        <p:spPr bwMode="auto">
          <a:xfrm rot="18612586">
            <a:off x="969936" y="1912277"/>
            <a:ext cx="781221" cy="2184115"/>
          </a:xfrm>
          <a:prstGeom prst="rect">
            <a:avLst/>
          </a:prstGeom>
          <a:noFill/>
        </p:spPr>
      </p:pic>
      <p:pic>
        <p:nvPicPr>
          <p:cNvPr id="7" name="Picture 6"/>
          <p:cNvPicPr>
            <a:picLocks noChangeAspect="1"/>
          </p:cNvPicPr>
          <p:nvPr/>
        </p:nvPicPr>
        <p:blipFill>
          <a:blip r:embed="rId6"/>
          <a:stretch>
            <a:fillRect/>
          </a:stretch>
        </p:blipFill>
        <p:spPr>
          <a:xfrm>
            <a:off x="706726" y="4622745"/>
            <a:ext cx="1600292" cy="2017175"/>
          </a:xfrm>
          <a:prstGeom prst="rect">
            <a:avLst/>
          </a:prstGeom>
        </p:spPr>
      </p:pic>
      <p:sp>
        <p:nvSpPr>
          <p:cNvPr id="2" name="Title 1"/>
          <p:cNvSpPr>
            <a:spLocks noGrp="1"/>
          </p:cNvSpPr>
          <p:nvPr>
            <p:ph type="ctrTitle"/>
          </p:nvPr>
        </p:nvSpPr>
        <p:spPr>
          <a:xfrm>
            <a:off x="683568" y="459438"/>
            <a:ext cx="7772400" cy="1470025"/>
          </a:xfrm>
        </p:spPr>
        <p:txBody>
          <a:bodyPr>
            <a:normAutofit/>
          </a:bodyPr>
          <a:lstStyle/>
          <a:p>
            <a:r>
              <a:rPr lang="en-US" sz="4000" dirty="0" smtClean="0"/>
              <a:t>2. </a:t>
            </a:r>
            <a:r>
              <a:rPr lang="en-GB" sz="4000" b="1" dirty="0"/>
              <a:t>What are the roots of key Alevi beliefs and practices?</a:t>
            </a:r>
            <a:endParaRPr lang="en-GB" sz="4000" dirty="0"/>
          </a:p>
        </p:txBody>
      </p:sp>
      <p:sp>
        <p:nvSpPr>
          <p:cNvPr id="3" name="Subtitle 2"/>
          <p:cNvSpPr>
            <a:spLocks noGrp="1"/>
          </p:cNvSpPr>
          <p:nvPr>
            <p:ph type="subTitle" idx="1"/>
          </p:nvPr>
        </p:nvSpPr>
        <p:spPr>
          <a:xfrm>
            <a:off x="2135580" y="4229666"/>
            <a:ext cx="4868376" cy="1536576"/>
          </a:xfrm>
        </p:spPr>
        <p:txBody>
          <a:bodyPr>
            <a:noAutofit/>
          </a:bodyPr>
          <a:lstStyle/>
          <a:p>
            <a:r>
              <a:rPr lang="en-GB" dirty="0" smtClean="0">
                <a:solidFill>
                  <a:schemeClr val="tx1"/>
                </a:solidFill>
              </a:rPr>
              <a:t>Objective: To learn about the geography, history and philosophy of </a:t>
            </a:r>
            <a:r>
              <a:rPr lang="en-GB" dirty="0" err="1" smtClean="0">
                <a:solidFill>
                  <a:schemeClr val="tx1"/>
                </a:solidFill>
              </a:rPr>
              <a:t>Alevism</a:t>
            </a:r>
            <a:r>
              <a:rPr lang="en-GB" dirty="0">
                <a:solidFill>
                  <a:schemeClr val="tx1"/>
                </a:solidFill>
              </a:rPr>
              <a:t>.</a:t>
            </a:r>
            <a:endParaRPr lang="en-GB" dirty="0" smtClean="0">
              <a:solidFill>
                <a:schemeClr val="tx1"/>
              </a:solidFill>
            </a:endParaRPr>
          </a:p>
          <a:p>
            <a:endParaRPr lang="en-GB" sz="2800" dirty="0" smtClean="0">
              <a:solidFill>
                <a:schemeClr val="tx1"/>
              </a:solidFill>
            </a:endParaRPr>
          </a:p>
        </p:txBody>
      </p:sp>
      <p:pic>
        <p:nvPicPr>
          <p:cNvPr id="4" name="Picture 4" descr="http://4.bp.blogspot.com/-B_wO7dMf-nY/TpmmIq51yYI/AAAAAAAAAUI/d4VzDgwn45I/s1600/pirsultan.jpg"/>
          <p:cNvPicPr>
            <a:picLocks noChangeAspect="1" noChangeArrowheads="1"/>
          </p:cNvPicPr>
          <p:nvPr/>
        </p:nvPicPr>
        <p:blipFill>
          <a:blip r:embed="rId7" cstate="print"/>
          <a:srcRect/>
          <a:stretch>
            <a:fillRect/>
          </a:stretch>
        </p:blipFill>
        <p:spPr bwMode="auto">
          <a:xfrm>
            <a:off x="6992104" y="2132416"/>
            <a:ext cx="1527586" cy="17821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              </a:t>
            </a:r>
            <a:r>
              <a:rPr lang="en-GB" sz="4000" dirty="0" err="1" smtClean="0"/>
              <a:t>Hünkar</a:t>
            </a:r>
            <a:r>
              <a:rPr lang="en-GB" sz="4000" dirty="0" smtClean="0"/>
              <a:t> </a:t>
            </a:r>
            <a:r>
              <a:rPr lang="en-GB" sz="4000" dirty="0" err="1" smtClean="0"/>
              <a:t>Bektaşı</a:t>
            </a:r>
            <a:r>
              <a:rPr lang="en-GB" sz="4000" dirty="0" smtClean="0"/>
              <a:t> </a:t>
            </a:r>
            <a:r>
              <a:rPr lang="en-GB" sz="4000" dirty="0" err="1" smtClean="0"/>
              <a:t>Veli</a:t>
            </a:r>
            <a:r>
              <a:rPr lang="en-GB" sz="4000" dirty="0" smtClean="0"/>
              <a:t> </a:t>
            </a:r>
            <a:r>
              <a:rPr lang="en-GB" sz="2800" dirty="0" smtClean="0"/>
              <a:t>(1281-1338)</a:t>
            </a:r>
            <a:endParaRPr lang="en-GB" dirty="0"/>
          </a:p>
        </p:txBody>
      </p:sp>
      <p:sp>
        <p:nvSpPr>
          <p:cNvPr id="3" name="Content Placeholder 2"/>
          <p:cNvSpPr>
            <a:spLocks noGrp="1"/>
          </p:cNvSpPr>
          <p:nvPr>
            <p:ph idx="1"/>
          </p:nvPr>
        </p:nvSpPr>
        <p:spPr>
          <a:xfrm>
            <a:off x="457200" y="1772816"/>
            <a:ext cx="8229600" cy="4824536"/>
          </a:xfrm>
        </p:spPr>
        <p:txBody>
          <a:bodyPr>
            <a:normAutofit fontScale="70000" lnSpcReduction="20000"/>
          </a:bodyPr>
          <a:lstStyle/>
          <a:p>
            <a:pPr>
              <a:buNone/>
            </a:pPr>
            <a:r>
              <a:rPr lang="en-GB" sz="3600" dirty="0" smtClean="0"/>
              <a:t>Founder of the </a:t>
            </a:r>
            <a:r>
              <a:rPr lang="en-GB" sz="3600" dirty="0" err="1" smtClean="0"/>
              <a:t>Hünkar</a:t>
            </a:r>
            <a:r>
              <a:rPr lang="en-GB" sz="3600" dirty="0" smtClean="0"/>
              <a:t> </a:t>
            </a:r>
            <a:r>
              <a:rPr lang="en-GB" sz="3600" dirty="0" err="1" smtClean="0"/>
              <a:t>Bektaşi</a:t>
            </a:r>
            <a:r>
              <a:rPr lang="en-GB" sz="3600" dirty="0" smtClean="0"/>
              <a:t> </a:t>
            </a:r>
            <a:r>
              <a:rPr lang="en-GB" sz="3600" dirty="0" err="1" smtClean="0"/>
              <a:t>Veli</a:t>
            </a:r>
            <a:r>
              <a:rPr lang="en-GB" sz="3600" dirty="0" smtClean="0"/>
              <a:t> lodge in C13th</a:t>
            </a:r>
          </a:p>
          <a:p>
            <a:pPr>
              <a:buNone/>
            </a:pPr>
            <a:r>
              <a:rPr lang="en-GB" sz="3600" dirty="0" smtClean="0"/>
              <a:t>Teachings based on humanism, peace, tolerance and clemency. </a:t>
            </a:r>
          </a:p>
          <a:p>
            <a:pPr>
              <a:buNone/>
            </a:pPr>
            <a:r>
              <a:rPr lang="en-GB" sz="3600" dirty="0" smtClean="0"/>
              <a:t>Dove = Peace, oppressed, inoffensive</a:t>
            </a:r>
          </a:p>
          <a:p>
            <a:pPr>
              <a:buNone/>
            </a:pPr>
            <a:r>
              <a:rPr lang="en-GB" sz="3600" dirty="0" smtClean="0"/>
              <a:t>Gazelle = leniency, clemency, satisfaction</a:t>
            </a:r>
          </a:p>
          <a:p>
            <a:pPr>
              <a:buNone/>
            </a:pPr>
            <a:r>
              <a:rPr lang="en-GB" sz="3600" dirty="0" smtClean="0"/>
              <a:t>Lion = tolerance, indulgence, forbearance</a:t>
            </a:r>
          </a:p>
          <a:p>
            <a:pPr>
              <a:buNone/>
            </a:pPr>
            <a:endParaRPr lang="en-GB" sz="3600" dirty="0" smtClean="0"/>
          </a:p>
          <a:p>
            <a:pPr>
              <a:buNone/>
            </a:pPr>
            <a:r>
              <a:rPr lang="en-GB" sz="2900" dirty="0" smtClean="0"/>
              <a:t>“D</a:t>
            </a:r>
            <a:r>
              <a:rPr lang="tr-TR" sz="2900" dirty="0" smtClean="0"/>
              <a:t>üşünce karanlığına ışık tutanlara ne mutlu</a:t>
            </a:r>
            <a:r>
              <a:rPr lang="en-GB" sz="2900" dirty="0" smtClean="0"/>
              <a:t>” </a:t>
            </a:r>
            <a:r>
              <a:rPr lang="en-GB" sz="2900" dirty="0" err="1" smtClean="0"/>
              <a:t>Hünkar</a:t>
            </a:r>
            <a:r>
              <a:rPr lang="en-GB" sz="2900" dirty="0" smtClean="0"/>
              <a:t> </a:t>
            </a:r>
            <a:r>
              <a:rPr lang="en-GB" sz="2900" dirty="0" err="1" smtClean="0"/>
              <a:t>Bektaşı</a:t>
            </a:r>
            <a:r>
              <a:rPr lang="en-GB" sz="2900" dirty="0" smtClean="0"/>
              <a:t> </a:t>
            </a:r>
            <a:r>
              <a:rPr lang="en-GB" sz="2900" dirty="0" err="1" smtClean="0"/>
              <a:t>Veli</a:t>
            </a:r>
            <a:r>
              <a:rPr lang="en-GB" sz="2900" dirty="0" smtClean="0"/>
              <a:t> </a:t>
            </a:r>
          </a:p>
          <a:p>
            <a:pPr>
              <a:buNone/>
            </a:pPr>
            <a:r>
              <a:rPr lang="en-GB" sz="4000" dirty="0" smtClean="0"/>
              <a:t>Glory to those who shed light to dark thoughts. </a:t>
            </a:r>
            <a:endParaRPr lang="tr-TR" sz="4000" dirty="0" smtClean="0"/>
          </a:p>
          <a:p>
            <a:pPr>
              <a:buNone/>
            </a:pPr>
            <a:endParaRPr lang="en-GB" sz="3600" dirty="0" smtClean="0"/>
          </a:p>
          <a:p>
            <a:pPr>
              <a:buNone/>
            </a:pPr>
            <a:r>
              <a:rPr lang="en-GB" sz="2900" dirty="0" smtClean="0"/>
              <a:t>“</a:t>
            </a:r>
            <a:r>
              <a:rPr lang="en-GB" sz="2900" dirty="0" err="1" smtClean="0"/>
              <a:t>Arifler</a:t>
            </a:r>
            <a:r>
              <a:rPr lang="en-GB" sz="2900" dirty="0" smtClean="0"/>
              <a:t> hem </a:t>
            </a:r>
            <a:r>
              <a:rPr lang="en-GB" sz="2900" dirty="0" err="1" smtClean="0"/>
              <a:t>arıdır</a:t>
            </a:r>
            <a:r>
              <a:rPr lang="en-GB" sz="2900" dirty="0" smtClean="0"/>
              <a:t> hem </a:t>
            </a:r>
            <a:r>
              <a:rPr lang="en-GB" sz="2900" dirty="0" err="1" smtClean="0"/>
              <a:t>arıtıcı</a:t>
            </a:r>
            <a:r>
              <a:rPr lang="en-GB" sz="2900" dirty="0" smtClean="0"/>
              <a:t>” </a:t>
            </a:r>
            <a:r>
              <a:rPr lang="en-GB" sz="2900" dirty="0" err="1" smtClean="0"/>
              <a:t>Hünkar</a:t>
            </a:r>
            <a:r>
              <a:rPr lang="en-GB" sz="2900" dirty="0" smtClean="0"/>
              <a:t> </a:t>
            </a:r>
            <a:r>
              <a:rPr lang="en-GB" sz="2900" dirty="0" err="1" smtClean="0"/>
              <a:t>Bektaşı</a:t>
            </a:r>
            <a:r>
              <a:rPr lang="en-GB" sz="2900" dirty="0" smtClean="0"/>
              <a:t> </a:t>
            </a:r>
            <a:r>
              <a:rPr lang="en-GB" sz="2900" dirty="0" err="1" smtClean="0"/>
              <a:t>Veli</a:t>
            </a:r>
            <a:r>
              <a:rPr lang="en-GB" sz="2900" dirty="0" smtClean="0"/>
              <a:t> </a:t>
            </a:r>
          </a:p>
          <a:p>
            <a:pPr>
              <a:buNone/>
            </a:pPr>
            <a:r>
              <a:rPr lang="en-GB" sz="4000" dirty="0" smtClean="0"/>
              <a:t>Enlightened ones both purify and are purifiers</a:t>
            </a:r>
          </a:p>
        </p:txBody>
      </p:sp>
      <p:pic>
        <p:nvPicPr>
          <p:cNvPr id="20482" name="Picture 2" descr="http://img1.loadtr.com/b-795912-Hac%C4%B1_Bekta%C5%9F_Veli_(haydarkaya1972@hotmail).jpg"/>
          <p:cNvPicPr>
            <a:picLocks noChangeAspect="1" noChangeArrowheads="1"/>
          </p:cNvPicPr>
          <p:nvPr/>
        </p:nvPicPr>
        <p:blipFill>
          <a:blip r:embed="rId3" cstate="print"/>
          <a:srcRect/>
          <a:stretch>
            <a:fillRect/>
          </a:stretch>
        </p:blipFill>
        <p:spPr bwMode="auto">
          <a:xfrm>
            <a:off x="179512" y="188640"/>
            <a:ext cx="2060174" cy="15121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7 Great Poets  </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899592" y="1196752"/>
            <a:ext cx="7286625" cy="5105400"/>
          </a:xfrm>
          <a:prstGeom prst="rect">
            <a:avLst/>
          </a:prstGeom>
          <a:noFill/>
          <a:ln w="9525">
            <a:noFill/>
            <a:miter lim="800000"/>
            <a:headEnd/>
            <a:tailEnd/>
          </a:ln>
        </p:spPr>
      </p:pic>
      <p:sp>
        <p:nvSpPr>
          <p:cNvPr id="3" name="TextBox 2"/>
          <p:cNvSpPr txBox="1"/>
          <p:nvPr/>
        </p:nvSpPr>
        <p:spPr>
          <a:xfrm>
            <a:off x="899592" y="5733256"/>
            <a:ext cx="6984776" cy="400110"/>
          </a:xfrm>
          <a:prstGeom prst="rect">
            <a:avLst/>
          </a:prstGeom>
          <a:noFill/>
        </p:spPr>
        <p:txBody>
          <a:bodyPr wrap="square" rtlCol="0">
            <a:spAutoFit/>
          </a:bodyPr>
          <a:lstStyle/>
          <a:p>
            <a:r>
              <a:rPr lang="en-GB" sz="2000" dirty="0" err="1">
                <a:solidFill>
                  <a:schemeClr val="bg1"/>
                </a:solidFill>
              </a:rPr>
              <a:t>Pir</a:t>
            </a:r>
            <a:r>
              <a:rPr lang="en-GB" sz="2000" dirty="0">
                <a:solidFill>
                  <a:schemeClr val="bg1"/>
                </a:solidFill>
              </a:rPr>
              <a:t> </a:t>
            </a:r>
            <a:r>
              <a:rPr lang="en-GB" sz="2000" dirty="0" smtClean="0">
                <a:solidFill>
                  <a:schemeClr val="bg1"/>
                </a:solidFill>
              </a:rPr>
              <a:t>Sultan, </a:t>
            </a:r>
            <a:r>
              <a:rPr lang="en-GB" sz="2000" dirty="0" err="1">
                <a:solidFill>
                  <a:schemeClr val="bg1"/>
                </a:solidFill>
              </a:rPr>
              <a:t>Virani</a:t>
            </a:r>
            <a:r>
              <a:rPr lang="en-GB" sz="2000" dirty="0">
                <a:solidFill>
                  <a:schemeClr val="bg1"/>
                </a:solidFill>
              </a:rPr>
              <a:t>, Yemini, </a:t>
            </a:r>
            <a:r>
              <a:rPr lang="en-GB" sz="2000" dirty="0" err="1">
                <a:solidFill>
                  <a:schemeClr val="bg1"/>
                </a:solidFill>
              </a:rPr>
              <a:t>Nesimi</a:t>
            </a:r>
            <a:r>
              <a:rPr lang="en-GB" sz="2000" dirty="0">
                <a:solidFill>
                  <a:schemeClr val="bg1"/>
                </a:solidFill>
              </a:rPr>
              <a:t>, </a:t>
            </a:r>
            <a:r>
              <a:rPr lang="en-GB" sz="2000" dirty="0" err="1">
                <a:solidFill>
                  <a:schemeClr val="bg1"/>
                </a:solidFill>
              </a:rPr>
              <a:t>Hatayi</a:t>
            </a:r>
            <a:r>
              <a:rPr lang="en-GB" sz="2000" dirty="0">
                <a:solidFill>
                  <a:schemeClr val="bg1"/>
                </a:solidFill>
              </a:rPr>
              <a:t>, </a:t>
            </a:r>
            <a:r>
              <a:rPr lang="en-GB" sz="2000" dirty="0" err="1">
                <a:solidFill>
                  <a:schemeClr val="bg1"/>
                </a:solidFill>
              </a:rPr>
              <a:t>Fuzuli</a:t>
            </a:r>
            <a:r>
              <a:rPr lang="en-GB" sz="2000" dirty="0">
                <a:solidFill>
                  <a:schemeClr val="bg1"/>
                </a:solidFill>
              </a:rPr>
              <a:t>, </a:t>
            </a:r>
            <a:r>
              <a:rPr lang="en-GB" sz="2000" dirty="0" err="1">
                <a:solidFill>
                  <a:schemeClr val="bg1"/>
                </a:solidFill>
              </a:rPr>
              <a:t>Kul</a:t>
            </a:r>
            <a:r>
              <a:rPr lang="en-GB" sz="2000" dirty="0">
                <a:solidFill>
                  <a:schemeClr val="bg1"/>
                </a:solidFill>
              </a:rPr>
              <a:t> </a:t>
            </a:r>
            <a:r>
              <a:rPr lang="en-GB" sz="2000" dirty="0" err="1">
                <a:solidFill>
                  <a:schemeClr val="bg1"/>
                </a:solidFill>
              </a:rPr>
              <a:t>Himmet</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7 Great Poets</a:t>
            </a:r>
            <a:endParaRPr lang="en-GB" dirty="0"/>
          </a:p>
        </p:txBody>
      </p:sp>
      <p:sp>
        <p:nvSpPr>
          <p:cNvPr id="3" name="Content Placeholder 2"/>
          <p:cNvSpPr>
            <a:spLocks noGrp="1"/>
          </p:cNvSpPr>
          <p:nvPr>
            <p:ph idx="1"/>
          </p:nvPr>
        </p:nvSpPr>
        <p:spPr/>
        <p:txBody>
          <a:bodyPr>
            <a:normAutofit lnSpcReduction="10000"/>
          </a:bodyPr>
          <a:lstStyle/>
          <a:p>
            <a:r>
              <a:rPr lang="en-GB" dirty="0" smtClean="0"/>
              <a:t>Alevi books were destroyed and Alevis were forbidden to practice their religion for centuries.</a:t>
            </a:r>
          </a:p>
          <a:p>
            <a:r>
              <a:rPr lang="en-GB" dirty="0" smtClean="0"/>
              <a:t>The Great Alevi poets and many other </a:t>
            </a:r>
            <a:r>
              <a:rPr lang="en-GB" dirty="0" err="1"/>
              <a:t>A</a:t>
            </a:r>
            <a:r>
              <a:rPr lang="en-GB" dirty="0" err="1" smtClean="0"/>
              <a:t>levi</a:t>
            </a:r>
            <a:r>
              <a:rPr lang="en-GB" dirty="0" smtClean="0"/>
              <a:t> poets passed on </a:t>
            </a:r>
            <a:r>
              <a:rPr lang="en-GB" dirty="0" err="1"/>
              <a:t>A</a:t>
            </a:r>
            <a:r>
              <a:rPr lang="en-GB" dirty="0" err="1" smtClean="0"/>
              <a:t>levi</a:t>
            </a:r>
            <a:r>
              <a:rPr lang="en-GB" dirty="0" smtClean="0"/>
              <a:t> beliefs and their way of life through their poems, hymns and songs with the </a:t>
            </a:r>
            <a:r>
              <a:rPr lang="en-GB" dirty="0" err="1" smtClean="0"/>
              <a:t>saz</a:t>
            </a:r>
            <a:r>
              <a:rPr lang="en-GB" dirty="0" smtClean="0"/>
              <a:t>.</a:t>
            </a:r>
          </a:p>
          <a:p>
            <a:r>
              <a:rPr lang="en-GB" dirty="0" smtClean="0"/>
              <a:t>Which is why the </a:t>
            </a:r>
            <a:r>
              <a:rPr lang="en-GB" dirty="0" err="1" smtClean="0"/>
              <a:t>saz</a:t>
            </a:r>
            <a:r>
              <a:rPr lang="en-GB" dirty="0" smtClean="0"/>
              <a:t> is referred to as the “holy book with a string”</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en-US" dirty="0" smtClean="0"/>
              <a:t>In the Identity booklet p2, explain some of the key Alevi beliefs and explain your own. </a:t>
            </a:r>
            <a:r>
              <a:rPr lang="en-US" dirty="0"/>
              <a:t/>
            </a:r>
            <a:br>
              <a:rPr lang="en-US" dirty="0"/>
            </a:br>
            <a:r>
              <a:rPr lang="en-US" dirty="0" smtClean="0"/>
              <a:t>(Challenge: how do these beliefs affect the </a:t>
            </a:r>
            <a:r>
              <a:rPr lang="en-US" smtClean="0"/>
              <a:t>way people/you   </a:t>
            </a:r>
            <a:r>
              <a:rPr lang="en-US" dirty="0" smtClean="0"/>
              <a:t>live?)</a:t>
            </a:r>
          </a:p>
          <a:p>
            <a:pPr marL="514350" indent="-514350">
              <a:buFont typeface="+mj-lt"/>
              <a:buAutoNum type="alphaUcPeriod"/>
            </a:pPr>
            <a:r>
              <a:rPr lang="en-US" dirty="0" smtClean="0"/>
              <a:t>On p7 of the booklet, explain how key figures from Alevi history and belief influence Alevi people. Who influences you and how?</a:t>
            </a:r>
            <a:br>
              <a:rPr lang="en-US" dirty="0" smtClean="0"/>
            </a:br>
            <a:r>
              <a:rPr lang="en-US" dirty="0" smtClean="0"/>
              <a:t>(These could be celebrities or friends and family.)</a:t>
            </a:r>
          </a:p>
          <a:p>
            <a:pPr marL="514350" indent="-514350">
              <a:buFont typeface="+mj-lt"/>
              <a:buAutoNum type="alphaUcPeriod"/>
            </a:pPr>
            <a:endParaRPr lang="en-US" dirty="0"/>
          </a:p>
        </p:txBody>
      </p:sp>
    </p:spTree>
    <p:extLst>
      <p:ext uri="{BB962C8B-B14F-4D97-AF65-F5344CB8AC3E}">
        <p14:creationId xmlns:p14="http://schemas.microsoft.com/office/powerpoint/2010/main" val="267603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feedback from homework</a:t>
            </a:r>
            <a:endParaRPr lang="en-GB" dirty="0"/>
          </a:p>
        </p:txBody>
      </p:sp>
      <p:sp>
        <p:nvSpPr>
          <p:cNvPr id="3" name="Content Placeholder 2"/>
          <p:cNvSpPr>
            <a:spLocks noGrp="1"/>
          </p:cNvSpPr>
          <p:nvPr>
            <p:ph idx="1"/>
          </p:nvPr>
        </p:nvSpPr>
        <p:spPr/>
        <p:txBody>
          <a:bodyPr>
            <a:normAutofit/>
          </a:bodyPr>
          <a:lstStyle/>
          <a:p>
            <a:r>
              <a:rPr lang="en-GB" dirty="0"/>
              <a:t>W</a:t>
            </a:r>
            <a:r>
              <a:rPr lang="en-GB" dirty="0" smtClean="0"/>
              <a:t>hich beliefs did you found interesting? Why</a:t>
            </a:r>
            <a:r>
              <a:rPr lang="en-GB" dirty="0"/>
              <a:t>? </a:t>
            </a:r>
            <a:endParaRPr lang="en-GB" dirty="0" smtClean="0"/>
          </a:p>
          <a:p>
            <a:endParaRPr lang="en-GB" dirty="0" smtClean="0"/>
          </a:p>
          <a:p>
            <a:r>
              <a:rPr lang="en-GB" dirty="0" smtClean="0"/>
              <a:t>What are your views? </a:t>
            </a:r>
          </a:p>
          <a:p>
            <a:endParaRPr lang="en-GB" dirty="0"/>
          </a:p>
          <a:p>
            <a:r>
              <a:rPr lang="en-GB" dirty="0" smtClean="0"/>
              <a:t>We will now look at where these beliefs come from and get a better idea of what Alevism is by finding out about its development and history</a:t>
            </a:r>
            <a:endParaRPr lang="en-GB" dirty="0"/>
          </a:p>
        </p:txBody>
      </p:sp>
    </p:spTree>
    <p:extLst>
      <p:ext uri="{BB962C8B-B14F-4D97-AF65-F5344CB8AC3E}">
        <p14:creationId xmlns:p14="http://schemas.microsoft.com/office/powerpoint/2010/main" val="38548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381079"/>
            <a:ext cx="4546848" cy="1143000"/>
          </a:xfrm>
        </p:spPr>
        <p:txBody>
          <a:bodyPr>
            <a:normAutofit fontScale="90000"/>
          </a:bodyPr>
          <a:lstStyle/>
          <a:p>
            <a:r>
              <a:rPr lang="en-GB" dirty="0" smtClean="0"/>
              <a:t>Where do we find Alevis?</a:t>
            </a:r>
            <a:endParaRPr lang="en-GB" dirty="0"/>
          </a:p>
        </p:txBody>
      </p:sp>
      <p:pic>
        <p:nvPicPr>
          <p:cNvPr id="5" name="Picture 2"/>
          <p:cNvPicPr>
            <a:picLocks noChangeAspect="1" noChangeArrowheads="1"/>
          </p:cNvPicPr>
          <p:nvPr/>
        </p:nvPicPr>
        <p:blipFill>
          <a:blip r:embed="rId3" cstate="print"/>
          <a:srcRect/>
          <a:stretch>
            <a:fillRect/>
          </a:stretch>
        </p:blipFill>
        <p:spPr bwMode="auto">
          <a:xfrm>
            <a:off x="367483" y="1661076"/>
            <a:ext cx="4430885" cy="204893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076056" y="321891"/>
            <a:ext cx="3548660" cy="3348372"/>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54968" y="3969230"/>
            <a:ext cx="4968553" cy="2647952"/>
          </a:xfrm>
          <a:prstGeom prst="rect">
            <a:avLst/>
          </a:prstGeom>
          <a:noFill/>
          <a:ln w="9525">
            <a:noFill/>
            <a:miter lim="800000"/>
            <a:headEnd/>
            <a:tailEnd/>
          </a:ln>
        </p:spPr>
      </p:pic>
      <p:sp>
        <p:nvSpPr>
          <p:cNvPr id="9" name="TextBox 8"/>
          <p:cNvSpPr txBox="1"/>
          <p:nvPr/>
        </p:nvSpPr>
        <p:spPr>
          <a:xfrm>
            <a:off x="5580112" y="3935256"/>
            <a:ext cx="3312368" cy="2677656"/>
          </a:xfrm>
          <a:prstGeom prst="rect">
            <a:avLst/>
          </a:prstGeom>
          <a:noFill/>
        </p:spPr>
        <p:txBody>
          <a:bodyPr wrap="square" rtlCol="0">
            <a:spAutoFit/>
          </a:bodyPr>
          <a:lstStyle/>
          <a:p>
            <a:r>
              <a:rPr lang="en-GB" sz="2400" dirty="0" smtClean="0"/>
              <a:t>Alevism started in rural Anatolia (now in Turkey) and has spread through Europe and around the world. </a:t>
            </a:r>
            <a:r>
              <a:rPr lang="en-GB" sz="2400" dirty="0" smtClean="0">
                <a:solidFill>
                  <a:srgbClr val="FF0000"/>
                </a:solidFill>
              </a:rPr>
              <a:t>Why would Alevis move from their home to other parts of the world?</a:t>
            </a:r>
            <a:endParaRPr lang="en-GB" sz="2400" dirty="0">
              <a:solidFill>
                <a:srgbClr val="FF0000"/>
              </a:solidFill>
            </a:endParaRPr>
          </a:p>
        </p:txBody>
      </p:sp>
    </p:spTree>
    <p:extLst>
      <p:ext uri="{BB962C8B-B14F-4D97-AF65-F5344CB8AC3E}">
        <p14:creationId xmlns:p14="http://schemas.microsoft.com/office/powerpoint/2010/main" val="266622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cstate="print"/>
          <a:srcRect/>
          <a:stretch>
            <a:fillRect/>
          </a:stretch>
        </p:blipFill>
        <p:spPr bwMode="auto">
          <a:xfrm>
            <a:off x="179512" y="764704"/>
            <a:ext cx="8790262" cy="4320480"/>
          </a:xfrm>
          <a:prstGeom prst="rect">
            <a:avLst/>
          </a:prstGeom>
          <a:noFill/>
          <a:ln w="9525">
            <a:noFill/>
            <a:miter lim="800000"/>
            <a:headEnd/>
            <a:tailEnd/>
          </a:ln>
        </p:spPr>
      </p:pic>
      <p:sp>
        <p:nvSpPr>
          <p:cNvPr id="3" name="TextBox 2"/>
          <p:cNvSpPr txBox="1"/>
          <p:nvPr/>
        </p:nvSpPr>
        <p:spPr>
          <a:xfrm>
            <a:off x="179512" y="5229200"/>
            <a:ext cx="8640960" cy="461665"/>
          </a:xfrm>
          <a:prstGeom prst="rect">
            <a:avLst/>
          </a:prstGeom>
          <a:noFill/>
        </p:spPr>
        <p:txBody>
          <a:bodyPr wrap="square" rtlCol="0">
            <a:spAutoFit/>
          </a:bodyPr>
          <a:lstStyle/>
          <a:p>
            <a:r>
              <a:rPr lang="en-GB" sz="2400" dirty="0"/>
              <a:t> </a:t>
            </a:r>
            <a:r>
              <a:rPr lang="en-GB" sz="2400" dirty="0" smtClean="0"/>
              <a:t>        Judaeo-Christian   Muslim    Traditional	  Eastern (</a:t>
            </a:r>
            <a:r>
              <a:rPr lang="en-GB" sz="2400" dirty="0" err="1" smtClean="0"/>
              <a:t>eg</a:t>
            </a:r>
            <a:r>
              <a:rPr lang="en-GB" sz="2400" dirty="0" smtClean="0"/>
              <a:t> Buddhism)</a:t>
            </a:r>
            <a:endParaRPr lang="en-GB" sz="2400" dirty="0"/>
          </a:p>
        </p:txBody>
      </p:sp>
      <p:cxnSp>
        <p:nvCxnSpPr>
          <p:cNvPr id="5" name="Straight Arrow Connector 4"/>
          <p:cNvCxnSpPr/>
          <p:nvPr/>
        </p:nvCxnSpPr>
        <p:spPr>
          <a:xfrm flipV="1">
            <a:off x="2167467" y="2145986"/>
            <a:ext cx="2519447" cy="31880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3522133" y="2388427"/>
            <a:ext cx="1287596" cy="287784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5072362" y="2145986"/>
            <a:ext cx="19593" cy="318164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5760133" y="2388427"/>
            <a:ext cx="583470" cy="291631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34183" y="5762873"/>
            <a:ext cx="8280920" cy="954107"/>
          </a:xfrm>
          <a:prstGeom prst="rect">
            <a:avLst/>
          </a:prstGeom>
          <a:noFill/>
        </p:spPr>
        <p:txBody>
          <a:bodyPr wrap="square" rtlCol="0">
            <a:spAutoFit/>
          </a:bodyPr>
          <a:lstStyle/>
          <a:p>
            <a:r>
              <a:rPr lang="en-GB" sz="2800" dirty="0" smtClean="0"/>
              <a:t>The roots of Alevism lie perhaps in pre-history and it has been influenced by many beliefs and cultures.  </a:t>
            </a:r>
            <a:endParaRPr lang="en-GB" sz="2800" dirty="0"/>
          </a:p>
        </p:txBody>
      </p:sp>
      <p:sp>
        <p:nvSpPr>
          <p:cNvPr id="15" name="TextBox 14"/>
          <p:cNvSpPr txBox="1"/>
          <p:nvPr/>
        </p:nvSpPr>
        <p:spPr>
          <a:xfrm>
            <a:off x="179512" y="231031"/>
            <a:ext cx="4507402" cy="461665"/>
          </a:xfrm>
          <a:prstGeom prst="rect">
            <a:avLst/>
          </a:prstGeom>
          <a:noFill/>
        </p:spPr>
        <p:txBody>
          <a:bodyPr wrap="square" rtlCol="0">
            <a:spAutoFit/>
          </a:bodyPr>
          <a:lstStyle/>
          <a:p>
            <a:r>
              <a:rPr lang="en-GB" sz="2400" b="1" dirty="0" smtClean="0"/>
              <a:t>What has influenced Alevism?</a:t>
            </a:r>
            <a:endParaRPr lang="en-GB"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a:t>
            </a:r>
            <a:r>
              <a:rPr lang="en-US" dirty="0" err="1" smtClean="0"/>
              <a:t>Alevis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Belong to different language and cultures with shared beliefs which have evolved over time.</a:t>
            </a:r>
          </a:p>
          <a:p>
            <a:r>
              <a:rPr lang="en-US" dirty="0" smtClean="0"/>
              <a:t>Origins disputed because there is no written record:</a:t>
            </a:r>
          </a:p>
          <a:p>
            <a:pPr lvl="1"/>
            <a:r>
              <a:rPr lang="en-US" dirty="0" smtClean="0"/>
              <a:t>Present at time of Moses</a:t>
            </a:r>
          </a:p>
          <a:p>
            <a:pPr lvl="1"/>
            <a:r>
              <a:rPr lang="en-US" dirty="0" smtClean="0"/>
              <a:t>Some believe it as a </a:t>
            </a:r>
            <a:r>
              <a:rPr lang="en-US" dirty="0" smtClean="0"/>
              <a:t>b</a:t>
            </a:r>
            <a:r>
              <a:rPr lang="en-US" dirty="0" smtClean="0"/>
              <a:t>ranch </a:t>
            </a:r>
            <a:r>
              <a:rPr lang="en-US" dirty="0" smtClean="0"/>
              <a:t>of </a:t>
            </a:r>
            <a:r>
              <a:rPr lang="en-US" dirty="0" smtClean="0"/>
              <a:t>Abrahamic religions</a:t>
            </a:r>
          </a:p>
          <a:p>
            <a:pPr lvl="1"/>
            <a:r>
              <a:rPr lang="en-US" dirty="0" smtClean="0"/>
              <a:t>Links </a:t>
            </a:r>
            <a:r>
              <a:rPr lang="en-US" dirty="0" smtClean="0"/>
              <a:t>to mystical traditions of Sufism in C13</a:t>
            </a:r>
            <a:r>
              <a:rPr lang="en-US" baseline="30000" dirty="0" smtClean="0"/>
              <a:t>th</a:t>
            </a:r>
          </a:p>
          <a:p>
            <a:r>
              <a:rPr lang="en-US" dirty="0" smtClean="0"/>
              <a:t> </a:t>
            </a:r>
            <a:r>
              <a:rPr lang="en-GB" dirty="0" smtClean="0"/>
              <a:t>Turkish/Kurdish, </a:t>
            </a:r>
            <a:r>
              <a:rPr lang="en-GB" dirty="0"/>
              <a:t>Chinese, Indian, Iranian, and Arab beliefs and culture, mixed with old Anatolian and Christian beliefs</a:t>
            </a:r>
            <a:r>
              <a:rPr lang="en-GB" dirty="0" smtClean="0"/>
              <a:t>.</a:t>
            </a:r>
            <a:endParaRPr lang="en-GB" dirty="0"/>
          </a:p>
        </p:txBody>
      </p:sp>
    </p:spTree>
    <p:extLst>
      <p:ext uri="{BB962C8B-B14F-4D97-AF65-F5344CB8AC3E}">
        <p14:creationId xmlns:p14="http://schemas.microsoft.com/office/powerpoint/2010/main" val="306722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Two main figures of Alevism</a:t>
            </a:r>
            <a:endParaRPr lang="en-GB" dirty="0"/>
          </a:p>
        </p:txBody>
      </p:sp>
      <p:pic>
        <p:nvPicPr>
          <p:cNvPr id="7" name="Content Placeholder 6" descr="http://t1.gstatic.com/images?q=tbn:ANd9GcRlKrjp47YPRqnvE5mfQash0e3y9DA7ZQchPiqorMOIaEFbxtEn:www.alevi-neufahrn.de/assets/images/Hz_Ali.jpg"/>
          <p:cNvPicPr>
            <a:picLocks noGrp="1" noChangeAspect="1" noChangeArrowheads="1"/>
          </p:cNvPicPr>
          <p:nvPr>
            <p:ph sz="half" idx="1"/>
          </p:nvPr>
        </p:nvPicPr>
        <p:blipFill>
          <a:blip r:embed="rId3" cstate="print"/>
          <a:srcRect/>
          <a:stretch>
            <a:fillRect/>
          </a:stretch>
        </p:blipFill>
        <p:spPr bwMode="auto">
          <a:xfrm>
            <a:off x="1281989" y="1548606"/>
            <a:ext cx="1971675" cy="2314575"/>
          </a:xfrm>
          <a:prstGeom prst="rect">
            <a:avLst/>
          </a:prstGeom>
          <a:noFill/>
        </p:spPr>
      </p:pic>
      <p:sp>
        <p:nvSpPr>
          <p:cNvPr id="8" name="TextBox 7"/>
          <p:cNvSpPr txBox="1"/>
          <p:nvPr/>
        </p:nvSpPr>
        <p:spPr>
          <a:xfrm rot="10800000" flipV="1">
            <a:off x="456374" y="3994149"/>
            <a:ext cx="2797290" cy="2246769"/>
          </a:xfrm>
          <a:prstGeom prst="rect">
            <a:avLst/>
          </a:prstGeom>
          <a:noFill/>
        </p:spPr>
        <p:txBody>
          <a:bodyPr wrap="square" rtlCol="0">
            <a:spAutoFit/>
          </a:bodyPr>
          <a:lstStyle/>
          <a:p>
            <a:pPr algn="ctr"/>
            <a:r>
              <a:rPr lang="en-GB" sz="2800" dirty="0" smtClean="0"/>
              <a:t>St. Ali (601-661) is the first imam of 12 who are sacred persons in Alevism</a:t>
            </a:r>
            <a:endParaRPr lang="en-GB" sz="2800" dirty="0"/>
          </a:p>
        </p:txBody>
      </p:sp>
      <p:pic>
        <p:nvPicPr>
          <p:cNvPr id="9" name="Picture 2" descr="http://t0.gstatic.com/images?q=tbn:ANd9GcSNHu-rNL5_mZ08eN0yYn5Fxs_vKwbFf8J8U1X7YaTPkVZfztC6qg:www.ilkyazi.com/wp-content/uploads/2012/11/haci-bektasi-veli.jpg"/>
          <p:cNvPicPr>
            <a:picLocks noGrp="1" noChangeAspect="1" noChangeArrowheads="1"/>
          </p:cNvPicPr>
          <p:nvPr>
            <p:ph sz="half" idx="2"/>
          </p:nvPr>
        </p:nvPicPr>
        <p:blipFill>
          <a:blip r:embed="rId4" cstate="print"/>
          <a:srcRect/>
          <a:stretch>
            <a:fillRect/>
          </a:stretch>
        </p:blipFill>
        <p:spPr bwMode="auto">
          <a:xfrm>
            <a:off x="6677025" y="4174035"/>
            <a:ext cx="2009775" cy="2276475"/>
          </a:xfrm>
          <a:prstGeom prst="rect">
            <a:avLst/>
          </a:prstGeom>
          <a:noFill/>
        </p:spPr>
      </p:pic>
      <p:sp>
        <p:nvSpPr>
          <p:cNvPr id="10" name="TextBox 9"/>
          <p:cNvSpPr txBox="1"/>
          <p:nvPr/>
        </p:nvSpPr>
        <p:spPr>
          <a:xfrm>
            <a:off x="5446440" y="2132856"/>
            <a:ext cx="3240360" cy="2246769"/>
          </a:xfrm>
          <a:prstGeom prst="rect">
            <a:avLst/>
          </a:prstGeom>
          <a:noFill/>
        </p:spPr>
        <p:txBody>
          <a:bodyPr wrap="square" rtlCol="0">
            <a:spAutoFit/>
          </a:bodyPr>
          <a:lstStyle/>
          <a:p>
            <a:pPr algn="ctr"/>
            <a:r>
              <a:rPr lang="en-GB" sz="2800" dirty="0" err="1" smtClean="0"/>
              <a:t>Hünkar</a:t>
            </a:r>
            <a:r>
              <a:rPr lang="en-GB" sz="2800" dirty="0" smtClean="0"/>
              <a:t> </a:t>
            </a:r>
            <a:r>
              <a:rPr lang="en-GB" sz="2800" dirty="0" err="1" smtClean="0"/>
              <a:t>Bektaş-i</a:t>
            </a:r>
            <a:r>
              <a:rPr lang="en-GB" sz="2800" dirty="0" smtClean="0"/>
              <a:t> </a:t>
            </a:r>
            <a:r>
              <a:rPr lang="en-GB" sz="2800" dirty="0" err="1" smtClean="0"/>
              <a:t>Veli</a:t>
            </a:r>
            <a:r>
              <a:rPr lang="en-GB" sz="2800" dirty="0" smtClean="0"/>
              <a:t> (1281-1338) </a:t>
            </a:r>
          </a:p>
          <a:p>
            <a:pPr algn="ctr"/>
            <a:r>
              <a:rPr lang="en-GB" sz="2800" dirty="0" smtClean="0"/>
              <a:t>Founder of the</a:t>
            </a:r>
          </a:p>
          <a:p>
            <a:pPr algn="ctr"/>
            <a:r>
              <a:rPr lang="en-GB" sz="2800" dirty="0" smtClean="0"/>
              <a:t> </a:t>
            </a:r>
            <a:r>
              <a:rPr lang="en-GB" sz="2800" dirty="0" err="1" smtClean="0"/>
              <a:t>Bektaş-i</a:t>
            </a:r>
            <a:r>
              <a:rPr lang="en-GB" sz="2800" dirty="0" smtClean="0"/>
              <a:t> lodge</a:t>
            </a:r>
          </a:p>
          <a:p>
            <a:endParaRPr lang="en-GB" sz="2800" dirty="0"/>
          </a:p>
        </p:txBody>
      </p:sp>
    </p:spTree>
    <p:extLst>
      <p:ext uri="{BB962C8B-B14F-4D97-AF65-F5344CB8AC3E}">
        <p14:creationId xmlns:p14="http://schemas.microsoft.com/office/powerpoint/2010/main" val="67221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Ali </a:t>
            </a:r>
            <a:r>
              <a:rPr lang="en-GB" sz="2800" dirty="0" smtClean="0"/>
              <a:t>(601-661) </a:t>
            </a:r>
            <a:endParaRPr lang="en-GB" dirty="0"/>
          </a:p>
        </p:txBody>
      </p:sp>
      <p:sp>
        <p:nvSpPr>
          <p:cNvPr id="3" name="Content Placeholder 2"/>
          <p:cNvSpPr>
            <a:spLocks noGrp="1"/>
          </p:cNvSpPr>
          <p:nvPr>
            <p:ph idx="1"/>
          </p:nvPr>
        </p:nvSpPr>
        <p:spPr>
          <a:xfrm>
            <a:off x="457200" y="1200948"/>
            <a:ext cx="8219256" cy="5324396"/>
          </a:xfrm>
        </p:spPr>
        <p:txBody>
          <a:bodyPr numCol="1">
            <a:normAutofit fontScale="92500" lnSpcReduction="20000"/>
          </a:bodyPr>
          <a:lstStyle/>
          <a:p>
            <a:pPr>
              <a:buNone/>
            </a:pPr>
            <a:endParaRPr lang="en-GB" sz="1500" dirty="0" smtClean="0"/>
          </a:p>
          <a:p>
            <a:pPr algn="ctr">
              <a:buNone/>
            </a:pPr>
            <a:r>
              <a:rPr lang="en-GB" sz="2200" dirty="0" smtClean="0"/>
              <a:t>“</a:t>
            </a:r>
            <a:r>
              <a:rPr lang="en-GB" sz="2200" dirty="0" err="1" smtClean="0"/>
              <a:t>Mazlumun</a:t>
            </a:r>
            <a:r>
              <a:rPr lang="en-GB" sz="2200" dirty="0" smtClean="0"/>
              <a:t> </a:t>
            </a:r>
            <a:r>
              <a:rPr lang="en-GB" sz="2200" dirty="0" err="1" smtClean="0"/>
              <a:t>yanında</a:t>
            </a:r>
            <a:r>
              <a:rPr lang="en-GB" sz="2200" dirty="0" smtClean="0"/>
              <a:t>, </a:t>
            </a:r>
            <a:r>
              <a:rPr lang="en-GB" sz="2200" dirty="0" err="1" smtClean="0"/>
              <a:t>zulmün</a:t>
            </a:r>
            <a:r>
              <a:rPr lang="en-GB" sz="2200" dirty="0" smtClean="0"/>
              <a:t> </a:t>
            </a:r>
            <a:r>
              <a:rPr lang="en-GB" sz="2200" dirty="0" err="1" smtClean="0"/>
              <a:t>karşısında</a:t>
            </a:r>
            <a:r>
              <a:rPr lang="en-GB" sz="2200" dirty="0" smtClean="0"/>
              <a:t> </a:t>
            </a:r>
            <a:r>
              <a:rPr lang="en-GB" sz="2200" dirty="0" err="1" smtClean="0"/>
              <a:t>ol</a:t>
            </a:r>
            <a:r>
              <a:rPr lang="en-GB" sz="2200" dirty="0" smtClean="0"/>
              <a:t>”</a:t>
            </a:r>
          </a:p>
          <a:p>
            <a:pPr algn="ctr">
              <a:buNone/>
            </a:pPr>
            <a:r>
              <a:rPr lang="en-GB" sz="2800" dirty="0" smtClean="0"/>
              <a:t>“Allegiance with the oppressed and stand against tyrants” </a:t>
            </a:r>
            <a:br>
              <a:rPr lang="en-GB" sz="2800" dirty="0" smtClean="0"/>
            </a:br>
            <a:r>
              <a:rPr lang="en-GB" sz="2800" dirty="0" smtClean="0"/>
              <a:t>(Does this mean war?)</a:t>
            </a:r>
          </a:p>
          <a:p>
            <a:pPr algn="ctr">
              <a:buNone/>
            </a:pPr>
            <a:endParaRPr lang="en-GB" sz="2800" dirty="0"/>
          </a:p>
          <a:p>
            <a:pPr algn="ctr">
              <a:buNone/>
            </a:pPr>
            <a:r>
              <a:rPr lang="en-GB" sz="2800" dirty="0"/>
              <a:t>“</a:t>
            </a:r>
            <a:r>
              <a:rPr lang="en-GB" sz="2800" dirty="0" err="1"/>
              <a:t>Bana</a:t>
            </a:r>
            <a:r>
              <a:rPr lang="en-GB" sz="2800" dirty="0"/>
              <a:t> </a:t>
            </a:r>
            <a:r>
              <a:rPr lang="en-GB" sz="2800" dirty="0" err="1"/>
              <a:t>bir</a:t>
            </a:r>
            <a:r>
              <a:rPr lang="en-GB" sz="2800" dirty="0"/>
              <a:t> </a:t>
            </a:r>
            <a:r>
              <a:rPr lang="en-GB" sz="2800" dirty="0" err="1"/>
              <a:t>kelime</a:t>
            </a:r>
            <a:r>
              <a:rPr lang="en-GB" sz="2800" dirty="0"/>
              <a:t> </a:t>
            </a:r>
            <a:r>
              <a:rPr lang="en-GB" sz="2800" dirty="0" err="1"/>
              <a:t>öğretenin</a:t>
            </a:r>
            <a:r>
              <a:rPr lang="en-GB" sz="2800" dirty="0"/>
              <a:t> 40 </a:t>
            </a:r>
            <a:r>
              <a:rPr lang="en-GB" sz="2800" dirty="0" err="1"/>
              <a:t>yıl</a:t>
            </a:r>
            <a:r>
              <a:rPr lang="en-GB" sz="2800" dirty="0"/>
              <a:t> </a:t>
            </a:r>
            <a:r>
              <a:rPr lang="en-GB" sz="2800" dirty="0" err="1"/>
              <a:t>kölesi</a:t>
            </a:r>
            <a:r>
              <a:rPr lang="en-GB" sz="2800" dirty="0"/>
              <a:t> </a:t>
            </a:r>
            <a:r>
              <a:rPr lang="en-GB" sz="2800" dirty="0" err="1"/>
              <a:t>olurum</a:t>
            </a:r>
            <a:r>
              <a:rPr lang="en-GB" sz="2800" dirty="0"/>
              <a:t>” Hz. Ali</a:t>
            </a:r>
          </a:p>
          <a:p>
            <a:pPr algn="ctr">
              <a:buNone/>
            </a:pPr>
            <a:r>
              <a:rPr lang="en-GB" sz="2800" dirty="0"/>
              <a:t>“I will serve for 40 years those who teach me one word”</a:t>
            </a:r>
          </a:p>
          <a:p>
            <a:pPr algn="ctr">
              <a:buNone/>
            </a:pPr>
            <a:endParaRPr lang="en-GB" sz="2800" dirty="0" smtClean="0"/>
          </a:p>
          <a:p>
            <a:pPr algn="ctr">
              <a:buNone/>
            </a:pPr>
            <a:r>
              <a:rPr lang="en-GB" sz="2800" b="1" dirty="0" smtClean="0"/>
              <a:t>Ali represents </a:t>
            </a:r>
          </a:p>
          <a:p>
            <a:pPr algn="ctr">
              <a:buNone/>
            </a:pPr>
            <a:r>
              <a:rPr lang="en-GB" sz="2800" b="1" dirty="0"/>
              <a:t>	</a:t>
            </a:r>
            <a:r>
              <a:rPr lang="en-GB" sz="2800" b="1" dirty="0" smtClean="0"/>
              <a:t>	</a:t>
            </a:r>
            <a:r>
              <a:rPr lang="en-GB" sz="2800" dirty="0" smtClean="0"/>
              <a:t>Respect, peace, love, equality, sharing, protection, trust, responsibility, justice, </a:t>
            </a:r>
          </a:p>
          <a:p>
            <a:pPr algn="ctr">
              <a:buNone/>
            </a:pPr>
            <a:endParaRPr lang="en-GB" sz="2800" dirty="0" smtClean="0"/>
          </a:p>
          <a:p>
            <a:pPr algn="ctr">
              <a:buNone/>
            </a:pPr>
            <a:r>
              <a:rPr lang="en-GB" sz="2800" dirty="0" smtClean="0"/>
              <a:t>		knowledge, freedom, philosophy, righteousness, 		honesty, learning, education, teaching </a:t>
            </a:r>
          </a:p>
          <a:p>
            <a:pPr>
              <a:buNone/>
            </a:pPr>
            <a:endParaRPr lang="en-GB" sz="2400" dirty="0" smtClean="0"/>
          </a:p>
          <a:p>
            <a:pPr>
              <a:buNone/>
            </a:pPr>
            <a:endParaRPr lang="en-GB" sz="2400" dirty="0" smtClean="0"/>
          </a:p>
          <a:p>
            <a:pPr>
              <a:buNone/>
            </a:pPr>
            <a:endParaRPr lang="en-GB" dirty="0" smtClean="0"/>
          </a:p>
          <a:p>
            <a:pPr>
              <a:buNone/>
            </a:pPr>
            <a:endParaRPr lang="en-GB" dirty="0"/>
          </a:p>
        </p:txBody>
      </p:sp>
      <p:pic>
        <p:nvPicPr>
          <p:cNvPr id="5" name="Picture 2" descr="http://3.bp.blogspot.com/_hB5jIq3Xgwk/TQuQvWf4AEI/AAAAAAAACiA/8e92bVEgo0w/s1600/Hz+Ali.jpg"/>
          <p:cNvPicPr>
            <a:picLocks noChangeAspect="1" noChangeArrowheads="1"/>
          </p:cNvPicPr>
          <p:nvPr/>
        </p:nvPicPr>
        <p:blipFill>
          <a:blip r:embed="rId3" cstate="print"/>
          <a:srcRect/>
          <a:stretch>
            <a:fillRect/>
          </a:stretch>
        </p:blipFill>
        <p:spPr bwMode="auto">
          <a:xfrm>
            <a:off x="107504" y="188641"/>
            <a:ext cx="864096" cy="9263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1.loadtr.com/b-795912-Hac%C4%B1_Bekta%C5%9F_Veli_(haydarkaya1972@hotmail).jpg"/>
          <p:cNvPicPr>
            <a:picLocks noGrp="1" noChangeAspect="1" noChangeArrowheads="1"/>
          </p:cNvPicPr>
          <p:nvPr>
            <p:ph idx="1"/>
          </p:nvPr>
        </p:nvPicPr>
        <p:blipFill>
          <a:blip r:embed="rId3" cstate="print"/>
          <a:srcRect/>
          <a:stretch>
            <a:fillRect/>
          </a:stretch>
        </p:blipFill>
        <p:spPr bwMode="auto">
          <a:xfrm>
            <a:off x="1403648" y="260648"/>
            <a:ext cx="5199488" cy="3816424"/>
          </a:xfrm>
          <a:prstGeom prst="rect">
            <a:avLst/>
          </a:prstGeom>
          <a:noFill/>
        </p:spPr>
      </p:pic>
      <p:sp>
        <p:nvSpPr>
          <p:cNvPr id="5" name="TextBox 4"/>
          <p:cNvSpPr txBox="1"/>
          <p:nvPr/>
        </p:nvSpPr>
        <p:spPr>
          <a:xfrm>
            <a:off x="395536" y="4180344"/>
            <a:ext cx="7056784" cy="2246769"/>
          </a:xfrm>
          <a:prstGeom prst="rect">
            <a:avLst/>
          </a:prstGeom>
          <a:noFill/>
        </p:spPr>
        <p:txBody>
          <a:bodyPr wrap="square" rtlCol="0">
            <a:spAutoFit/>
          </a:bodyPr>
          <a:lstStyle/>
          <a:p>
            <a:r>
              <a:rPr lang="en-GB" sz="2800" dirty="0" smtClean="0"/>
              <a:t>Look at this image</a:t>
            </a:r>
            <a:r>
              <a:rPr lang="en-GB" sz="2800" dirty="0"/>
              <a:t>:</a:t>
            </a:r>
            <a:r>
              <a:rPr lang="en-GB" sz="2800" dirty="0" smtClean="0"/>
              <a:t> </a:t>
            </a:r>
          </a:p>
          <a:p>
            <a:r>
              <a:rPr lang="en-GB" sz="2800" dirty="0" smtClean="0"/>
              <a:t>Can you </a:t>
            </a:r>
            <a:r>
              <a:rPr lang="en-GB" sz="2800" dirty="0"/>
              <a:t>n</a:t>
            </a:r>
            <a:r>
              <a:rPr lang="en-GB" sz="2800" dirty="0" smtClean="0"/>
              <a:t>ame the bird and the two animals? </a:t>
            </a:r>
          </a:p>
          <a:p>
            <a:r>
              <a:rPr lang="en-GB" sz="2800" dirty="0" smtClean="0"/>
              <a:t>What is unusual about them?</a:t>
            </a:r>
          </a:p>
          <a:p>
            <a:r>
              <a:rPr lang="en-GB" sz="2800" dirty="0" smtClean="0"/>
              <a:t>What do you think this image might represent?</a:t>
            </a:r>
          </a:p>
          <a:p>
            <a:endParaRPr lang="en-GB"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a:t>
            </a:r>
            <a:r>
              <a:rPr lang="en-GB" dirty="0" err="1" smtClean="0"/>
              <a:t>Hünkar</a:t>
            </a:r>
            <a:r>
              <a:rPr lang="en-GB" dirty="0" smtClean="0"/>
              <a:t> </a:t>
            </a:r>
            <a:r>
              <a:rPr lang="en-GB" dirty="0" err="1"/>
              <a:t>Bektaşı</a:t>
            </a:r>
            <a:r>
              <a:rPr lang="en-GB" dirty="0"/>
              <a:t> </a:t>
            </a:r>
            <a:r>
              <a:rPr lang="en-GB" dirty="0" err="1"/>
              <a:t>Veli</a:t>
            </a:r>
            <a:r>
              <a:rPr lang="en-GB" dirty="0"/>
              <a:t> </a:t>
            </a:r>
            <a:endParaRPr lang="en-US" dirty="0"/>
          </a:p>
        </p:txBody>
      </p:sp>
      <p:sp>
        <p:nvSpPr>
          <p:cNvPr id="3" name="Content Placeholder 2"/>
          <p:cNvSpPr>
            <a:spLocks noGrp="1"/>
          </p:cNvSpPr>
          <p:nvPr>
            <p:ph idx="1"/>
          </p:nvPr>
        </p:nvSpPr>
        <p:spPr/>
        <p:txBody>
          <a:bodyPr>
            <a:normAutofit lnSpcReduction="10000"/>
          </a:bodyPr>
          <a:lstStyle/>
          <a:p>
            <a:r>
              <a:rPr lang="en-US" dirty="0">
                <a:hlinkClick r:id="rId3"/>
              </a:rPr>
              <a:t>https://</a:t>
            </a:r>
            <a:r>
              <a:rPr lang="en-US" dirty="0" smtClean="0">
                <a:hlinkClick r:id="rId3"/>
              </a:rPr>
              <a:t>www.youtube.com/watch?v=4pYRR8Slw6A</a:t>
            </a:r>
            <a:endParaRPr lang="en-US" dirty="0" smtClean="0"/>
          </a:p>
          <a:p>
            <a:r>
              <a:rPr lang="en-US" dirty="0" smtClean="0"/>
              <a:t>What do the images of the dove, lion and gazelle represent?   </a:t>
            </a:r>
          </a:p>
          <a:p>
            <a:r>
              <a:rPr lang="en-US" dirty="0" smtClean="0"/>
              <a:t>What is meant by the ‘internal struggle’? Think of a time you have had an internal struggle.</a:t>
            </a:r>
          </a:p>
          <a:p>
            <a:r>
              <a:rPr lang="en-US" dirty="0" smtClean="0"/>
              <a:t> </a:t>
            </a:r>
            <a:r>
              <a:rPr lang="en-GB" dirty="0"/>
              <a:t>‘Only when the internal battle is won, will the external battles cease</a:t>
            </a:r>
            <a:r>
              <a:rPr lang="en-GB" dirty="0" smtClean="0"/>
              <a:t>.’</a:t>
            </a:r>
            <a:r>
              <a:rPr lang="en-US" dirty="0"/>
              <a:t> </a:t>
            </a:r>
            <a:r>
              <a:rPr lang="en-US" dirty="0" smtClean="0"/>
              <a:t>What does this mean?</a:t>
            </a:r>
            <a:endParaRPr lang="en-GB" dirty="0"/>
          </a:p>
        </p:txBody>
      </p:sp>
    </p:spTree>
    <p:extLst>
      <p:ext uri="{BB962C8B-B14F-4D97-AF65-F5344CB8AC3E}">
        <p14:creationId xmlns:p14="http://schemas.microsoft.com/office/powerpoint/2010/main" val="4197552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4622</TotalTime>
  <Words>1261</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2. What are the roots of key Alevi beliefs and practices?</vt:lpstr>
      <vt:lpstr>Recap: feedback from homework</vt:lpstr>
      <vt:lpstr>Where do we find Alevis?</vt:lpstr>
      <vt:lpstr>PowerPoint Presentation</vt:lpstr>
      <vt:lpstr>Who are the Alevis?</vt:lpstr>
      <vt:lpstr>Two main figures of Alevism</vt:lpstr>
      <vt:lpstr> Ali (601-661) </vt:lpstr>
      <vt:lpstr>PowerPoint Presentation</vt:lpstr>
      <vt:lpstr>The story of Hünkar Bektaşı Veli </vt:lpstr>
      <vt:lpstr>              Hünkar Bektaşı Veli (1281-1338)</vt:lpstr>
      <vt:lpstr>The 7 Great Poets  </vt:lpstr>
      <vt:lpstr>Importance of 7 Great Poets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Evi</dc:creator>
  <cp:lastModifiedBy>Haydar Ulus</cp:lastModifiedBy>
  <cp:revision>121</cp:revision>
  <cp:lastPrinted>2015-02-19T17:35:48Z</cp:lastPrinted>
  <dcterms:created xsi:type="dcterms:W3CDTF">2013-02-22T15:28:19Z</dcterms:created>
  <dcterms:modified xsi:type="dcterms:W3CDTF">2015-12-12T14:56:36Z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