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7" r:id="rId6"/>
    <p:sldId id="260" r:id="rId7"/>
    <p:sldId id="261" r:id="rId8"/>
  </p:sldIdLst>
  <p:sldSz cx="12192000" cy="6858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73" autoAdjust="0"/>
  </p:normalViewPr>
  <p:slideViewPr>
    <p:cSldViewPr snapToGrid="0" snapToObjects="1">
      <p:cViewPr varScale="1">
        <p:scale>
          <a:sx n="50" d="100"/>
          <a:sy n="50" d="100"/>
        </p:scale>
        <p:origin x="1476"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90488" y="744538"/>
            <a:ext cx="6616700" cy="3722687"/>
          </a:xfrm>
          <a:prstGeom prst="rect">
            <a:avLst/>
          </a:prstGeom>
        </p:spPr>
        <p:txBody>
          <a:bodyPr/>
          <a:lstStyle/>
          <a:p>
            <a:endParaRPr/>
          </a:p>
        </p:txBody>
      </p:sp>
      <p:sp>
        <p:nvSpPr>
          <p:cNvPr id="110" name="Shape 110"/>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1511401772"/>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90488" y="744538"/>
            <a:ext cx="6616700" cy="3722687"/>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r>
              <a:rPr lang="en-GB" dirty="0"/>
              <a:t>1. </a:t>
            </a:r>
            <a:r>
              <a:rPr dirty="0"/>
              <a:t>Recap what </a:t>
            </a:r>
            <a:r>
              <a:rPr lang="en-GB" dirty="0"/>
              <a:t>you did last lesson and what they know about the Cem ceremony. Recap that a ceremony has set patterns. In the Cem ceremony, people take responsibility for some of the patterns and they are called the 12 Servants. Today we are going to learn about them. But first, we will look at our school!</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2. Discuss how all these people help each other and the shared purpose of learning in the school. Ask questions to get pupils thinking broadly and deeply about how they all contribute to learning. Are schools only there for learning knowledge and skills? What else do we learn at school?</a:t>
            </a:r>
          </a:p>
        </p:txBody>
      </p:sp>
    </p:spTree>
    <p:extLst>
      <p:ext uri="{BB962C8B-B14F-4D97-AF65-F5344CB8AC3E}">
        <p14:creationId xmlns:p14="http://schemas.microsoft.com/office/powerpoint/2010/main" val="243221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3. Any comments or questions about this picture? How do we know that these people think what they are doing is important?  Discuss body posture and facial expressions. What is the focus of the room? How do we know? Some are carrying things. What can you see? What do you think they might be for?</a:t>
            </a:r>
          </a:p>
        </p:txBody>
      </p:sp>
    </p:spTree>
    <p:extLst>
      <p:ext uri="{BB962C8B-B14F-4D97-AF65-F5344CB8AC3E}">
        <p14:creationId xmlns:p14="http://schemas.microsoft.com/office/powerpoint/2010/main" val="391718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90488" y="744538"/>
            <a:ext cx="6616700" cy="3722687"/>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lang="en-GB" dirty="0"/>
              <a:t>4. Briefly take ideas from pupils of what sort of services there might be.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The 12 servants play a critical role in the Cem ceremony. Without any one of them, the Cem would not be carried out properly.</a:t>
            </a:r>
          </a:p>
          <a:p>
            <a:endParaRPr lang="en-GB" dirty="0"/>
          </a:p>
          <a:p>
            <a:r>
              <a:rPr lang="en-GB" dirty="0"/>
              <a:t>Dede; ‘GRANDFATHER’  and/ or Ana: ‘MOTHER’ the leaders of the Cem Ceremony. </a:t>
            </a:r>
            <a:r>
              <a:rPr lang="en-GB" sz="1200" dirty="0">
                <a:effectLst/>
                <a:latin typeface="+mn-lt"/>
                <a:ea typeface="+mn-ea"/>
                <a:cs typeface="+mn-cs"/>
                <a:sym typeface="Calibri"/>
              </a:rPr>
              <a:t> </a:t>
            </a:r>
          </a:p>
          <a:p>
            <a:r>
              <a:rPr lang="en-GB" sz="1200" dirty="0">
                <a:effectLst/>
                <a:latin typeface="+mn-lt"/>
                <a:ea typeface="+mn-ea"/>
                <a:cs typeface="+mn-cs"/>
                <a:sym typeface="Calibri"/>
              </a:rPr>
              <a:t>Guide, Zakir</a:t>
            </a:r>
          </a:p>
          <a:p>
            <a:r>
              <a:rPr lang="en-GB" sz="1200" dirty="0">
                <a:effectLst/>
                <a:latin typeface="+mn-lt"/>
                <a:ea typeface="+mn-ea"/>
                <a:cs typeface="+mn-cs"/>
                <a:sym typeface="Calibri"/>
              </a:rPr>
              <a:t>The Observer, Door Keeper, Sweeper</a:t>
            </a:r>
          </a:p>
          <a:p>
            <a:r>
              <a:rPr lang="en-GB" sz="1200" dirty="0">
                <a:effectLst/>
                <a:latin typeface="+mn-lt"/>
                <a:ea typeface="+mn-ea"/>
                <a:cs typeface="+mn-cs"/>
                <a:sym typeface="Calibri"/>
              </a:rPr>
              <a:t>Jug Server, Candle Lighter, Fleece Keeper</a:t>
            </a:r>
          </a:p>
          <a:p>
            <a:r>
              <a:rPr lang="en-GB" sz="1200" dirty="0">
                <a:effectLst/>
                <a:latin typeface="+mn-lt"/>
                <a:ea typeface="+mn-ea"/>
                <a:cs typeface="+mn-cs"/>
                <a:sym typeface="Calibri"/>
              </a:rPr>
              <a:t>Semah Performers, Water Server,  Food Server</a:t>
            </a:r>
          </a:p>
          <a:p>
            <a:endParaRPr lang="en-GB" dirty="0"/>
          </a:p>
          <a:p>
            <a:endParaRPr lang="en-GB" dirty="0"/>
          </a:p>
        </p:txBody>
      </p:sp>
    </p:spTree>
    <p:extLst>
      <p:ext uri="{BB962C8B-B14F-4D97-AF65-F5344CB8AC3E}">
        <p14:creationId xmlns:p14="http://schemas.microsoft.com/office/powerpoint/2010/main" val="308843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90488" y="744538"/>
            <a:ext cx="6616700" cy="3722687"/>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lang="en-GB" dirty="0"/>
              <a:t>6. Make sure all children have a copy of the 12 Servants worksheet. </a:t>
            </a:r>
          </a:p>
          <a:p>
            <a:endParaRPr lang="en-GB" dirty="0"/>
          </a:p>
          <a:p>
            <a:r>
              <a:rPr lang="en-GB" b="1" dirty="0"/>
              <a:t>Click on the picture to activate the videoclip. This is the same video as last lesson. </a:t>
            </a:r>
            <a:r>
              <a:rPr lang="en-GB" dirty="0"/>
              <a:t>Stop the video to help the pupils and give them time to write down what each does. </a:t>
            </a:r>
            <a:r>
              <a:rPr lang="en-GB" sz="1200" dirty="0">
                <a:effectLst/>
                <a:latin typeface="+mn-lt"/>
                <a:ea typeface="+mn-ea"/>
                <a:cs typeface="+mn-cs"/>
                <a:sym typeface="Calibri"/>
              </a:rPr>
              <a:t>Alternatively, for some children you can use the matching cards.</a:t>
            </a:r>
            <a:endParaRPr lang="en-GB" dirty="0"/>
          </a:p>
          <a:p>
            <a:endParaRPr lang="en-GB" dirty="0"/>
          </a:p>
          <a:p>
            <a:r>
              <a:rPr lang="en-GB" dirty="0"/>
              <a:t>When they have done this, ask them to think quietly in their own heads which is the most important role. They need to think of a reason for their choice. Now share their choice, with reason, with their talk partner. If they have chosen the same, have they the same reason? Why might someone disagree? If they have chosen differently, see if they can agree which one is most important and why. Then share as whole class. Can the class agree? The focus, though, needs to be on their reasons!</a:t>
            </a:r>
          </a:p>
          <a:p>
            <a:endParaRPr lang="en-GB" dirty="0"/>
          </a:p>
          <a:p>
            <a:r>
              <a:rPr lang="en-GB" dirty="0"/>
              <a:t>You will find information on the servants in the Cem booklet(s)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 It is possible that all children will choose the Ana/Dede. If so, ask if there are any other possible candidates. The Cem Keeper? Semah? Fleece? Light? Some of these bring </a:t>
            </a:r>
            <a:r>
              <a:rPr lang="en-GB" dirty="0" err="1"/>
              <a:t>Hakk</a:t>
            </a:r>
            <a:r>
              <a:rPr lang="en-GB" dirty="0"/>
              <a:t> into the ceremony! What if someone didn’t do their bit? What would happen to the ceremony? On the other hand, they all sit in a circle – what does this say? Can the pupils remember where Alevis believe </a:t>
            </a:r>
            <a:r>
              <a:rPr lang="en-GB" dirty="0" err="1"/>
              <a:t>Hakk</a:t>
            </a:r>
            <a:r>
              <a:rPr lang="en-GB" dirty="0"/>
              <a:t> is? If </a:t>
            </a:r>
            <a:r>
              <a:rPr lang="en-GB" dirty="0" err="1"/>
              <a:t>Hakk</a:t>
            </a:r>
            <a:r>
              <a:rPr lang="en-GB" dirty="0"/>
              <a:t> is in everyone, can there be a most important person?!</a:t>
            </a:r>
          </a:p>
        </p:txBody>
      </p:sp>
    </p:spTree>
    <p:extLst>
      <p:ext uri="{BB962C8B-B14F-4D97-AF65-F5344CB8AC3E}">
        <p14:creationId xmlns:p14="http://schemas.microsoft.com/office/powerpoint/2010/main" val="152657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40"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_YTMbJbeH38"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p:cNvSpPr txBox="1">
            <a:spLocks noGrp="1"/>
          </p:cNvSpPr>
          <p:nvPr>
            <p:ph type="ctrTitle"/>
          </p:nvPr>
        </p:nvSpPr>
        <p:spPr>
          <a:xfrm>
            <a:off x="543339" y="5943599"/>
            <a:ext cx="11105322" cy="889000"/>
          </a:xfrm>
          <a:prstGeom prst="rect">
            <a:avLst/>
          </a:prstGeom>
          <a:solidFill>
            <a:srgbClr val="92D050"/>
          </a:solidFill>
        </p:spPr>
        <p:txBody>
          <a:bodyPr>
            <a:noAutofit/>
          </a:bodyPr>
          <a:lstStyle/>
          <a:p>
            <a:pPr defTabSz="804672">
              <a:defRPr sz="4752">
                <a:latin typeface="Comic Sans MS"/>
                <a:ea typeface="Comic Sans MS"/>
                <a:cs typeface="Comic Sans MS"/>
                <a:sym typeface="Comic Sans MS"/>
              </a:defRPr>
            </a:pPr>
            <a:r>
              <a:rPr lang="en-GB" sz="2800" dirty="0"/>
              <a:t>LO: I can identify the key roles of the volunteers who take part in the Cem ceremony. </a:t>
            </a:r>
            <a:r>
              <a:rPr lang="tr-TR" sz="2800" dirty="0"/>
              <a:t> </a:t>
            </a:r>
            <a:endParaRPr sz="2800" dirty="0"/>
          </a:p>
        </p:txBody>
      </p:sp>
      <p:pic>
        <p:nvPicPr>
          <p:cNvPr id="113" name="Screen Shot 2017-09-04 at 17.38.35.png" descr="Screen Shot 2017-09-04 at 17.38.35.png"/>
          <p:cNvPicPr>
            <a:picLocks noChangeAspect="1"/>
          </p:cNvPicPr>
          <p:nvPr/>
        </p:nvPicPr>
        <p:blipFill>
          <a:blip r:embed="rId3">
            <a:extLst/>
          </a:blip>
          <a:srcRect l="8785" t="20291" r="18829"/>
          <a:stretch>
            <a:fillRect/>
          </a:stretch>
        </p:blipFill>
        <p:spPr>
          <a:xfrm>
            <a:off x="2470523" y="1571835"/>
            <a:ext cx="6851731" cy="4209331"/>
          </a:xfrm>
          <a:prstGeom prst="rect">
            <a:avLst/>
          </a:prstGeom>
          <a:ln w="12700">
            <a:miter lim="400000"/>
          </a:ln>
        </p:spPr>
      </p:pic>
      <p:sp>
        <p:nvSpPr>
          <p:cNvPr id="5" name="Title 1">
            <a:extLst>
              <a:ext uri="{FF2B5EF4-FFF2-40B4-BE49-F238E27FC236}">
                <a16:creationId xmlns:a16="http://schemas.microsoft.com/office/drawing/2014/main" id="{8AA6F74D-7819-4718-B5CD-56725C41E06A}"/>
              </a:ext>
            </a:extLst>
          </p:cNvPr>
          <p:cNvSpPr txBox="1">
            <a:spLocks/>
          </p:cNvSpPr>
          <p:nvPr/>
        </p:nvSpPr>
        <p:spPr>
          <a:xfrm>
            <a:off x="543339" y="195535"/>
            <a:ext cx="11105322" cy="1213867"/>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lIns="45718" tIns="45718" rIns="45718" bIns="45718" anchor="b">
            <a:no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defTabSz="804672" hangingPunct="1">
              <a:defRPr sz="4752">
                <a:latin typeface="Comic Sans MS"/>
                <a:ea typeface="Comic Sans MS"/>
                <a:cs typeface="Comic Sans MS"/>
                <a:sym typeface="Comic Sans MS"/>
              </a:defRPr>
            </a:pPr>
            <a:r>
              <a:rPr lang="en-GB" sz="3600" dirty="0">
                <a:latin typeface="Comic Sans MS"/>
                <a:ea typeface="Comic Sans MS"/>
                <a:cs typeface="Comic Sans MS"/>
                <a:sym typeface="Comic Sans MS"/>
              </a:rPr>
              <a:t>Who are the 12 Servants and why are they important?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title"/>
          </p:nvPr>
        </p:nvSpPr>
        <p:spPr>
          <a:xfrm>
            <a:off x="838199" y="365125"/>
            <a:ext cx="10039599" cy="941160"/>
          </a:xfrm>
          <a:prstGeom prst="rect">
            <a:avLst/>
          </a:prstGeom>
          <a:solidFill>
            <a:srgbClr val="92D050"/>
          </a:solidFill>
        </p:spPr>
        <p:txBody>
          <a:bodyPr/>
          <a:lstStyle>
            <a:lvl1pPr>
              <a:defRPr>
                <a:latin typeface="Comic Sans MS"/>
                <a:ea typeface="Comic Sans MS"/>
                <a:cs typeface="Comic Sans MS"/>
                <a:sym typeface="Comic Sans MS"/>
              </a:defRPr>
            </a:lvl1pPr>
          </a:lstStyle>
          <a:p>
            <a:r>
              <a:rPr dirty="0"/>
              <a:t>What is the role in this school of the</a:t>
            </a:r>
            <a:r>
              <a:rPr lang="en-GB" dirty="0"/>
              <a:t>:</a:t>
            </a:r>
            <a:endParaRPr dirty="0"/>
          </a:p>
        </p:txBody>
      </p:sp>
      <p:sp>
        <p:nvSpPr>
          <p:cNvPr id="118" name="TextBox 1"/>
          <p:cNvSpPr txBox="1"/>
          <p:nvPr/>
        </p:nvSpPr>
        <p:spPr>
          <a:xfrm>
            <a:off x="700642" y="2232561"/>
            <a:ext cx="3560705" cy="3025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latin typeface="Comic Sans MS"/>
                <a:ea typeface="Comic Sans MS"/>
                <a:cs typeface="Comic Sans MS"/>
                <a:sym typeface="Comic Sans MS"/>
              </a:defRPr>
            </a:pPr>
            <a:r>
              <a:t>Headteacher?</a:t>
            </a:r>
            <a:endParaRPr>
              <a:latin typeface="+mn-lt"/>
              <a:ea typeface="+mn-ea"/>
              <a:cs typeface="+mn-cs"/>
              <a:sym typeface="Calibri"/>
            </a:endParaRPr>
          </a:p>
          <a:p>
            <a:pPr>
              <a:defRPr sz="2400">
                <a:latin typeface="Comic Sans MS"/>
                <a:ea typeface="Comic Sans MS"/>
                <a:cs typeface="Comic Sans MS"/>
                <a:sym typeface="Comic Sans MS"/>
              </a:defRPr>
            </a:pPr>
            <a:r>
              <a:t>Caretaker?</a:t>
            </a:r>
            <a:endParaRPr>
              <a:latin typeface="+mn-lt"/>
              <a:ea typeface="+mn-ea"/>
              <a:cs typeface="+mn-cs"/>
              <a:sym typeface="Calibri"/>
            </a:endParaRPr>
          </a:p>
          <a:p>
            <a:pPr>
              <a:defRPr sz="2400">
                <a:latin typeface="Comic Sans MS"/>
                <a:ea typeface="Comic Sans MS"/>
                <a:cs typeface="Comic Sans MS"/>
                <a:sym typeface="Comic Sans MS"/>
              </a:defRPr>
            </a:pPr>
            <a:r>
              <a:t>Dinner Lady?</a:t>
            </a:r>
            <a:endParaRPr>
              <a:latin typeface="+mn-lt"/>
              <a:ea typeface="+mn-ea"/>
              <a:cs typeface="+mn-cs"/>
              <a:sym typeface="Calibri"/>
            </a:endParaRPr>
          </a:p>
          <a:p>
            <a:pPr>
              <a:defRPr sz="2400">
                <a:latin typeface="Comic Sans MS"/>
                <a:ea typeface="Comic Sans MS"/>
                <a:cs typeface="Comic Sans MS"/>
                <a:sym typeface="Comic Sans MS"/>
              </a:defRPr>
            </a:pPr>
            <a:r>
              <a:t>Teachers?</a:t>
            </a:r>
            <a:endParaRPr>
              <a:latin typeface="+mn-lt"/>
              <a:ea typeface="+mn-ea"/>
              <a:cs typeface="+mn-cs"/>
              <a:sym typeface="Calibri"/>
            </a:endParaRPr>
          </a:p>
          <a:p>
            <a:pPr>
              <a:defRPr sz="2400">
                <a:latin typeface="Comic Sans MS"/>
                <a:ea typeface="Comic Sans MS"/>
                <a:cs typeface="Comic Sans MS"/>
                <a:sym typeface="Comic Sans MS"/>
              </a:defRPr>
            </a:pPr>
            <a:r>
              <a:t>Pupils?</a:t>
            </a:r>
            <a:endParaRPr>
              <a:latin typeface="+mn-lt"/>
              <a:ea typeface="+mn-ea"/>
              <a:cs typeface="+mn-cs"/>
              <a:sym typeface="Calibri"/>
            </a:endParaRPr>
          </a:p>
          <a:p>
            <a:pPr>
              <a:defRPr sz="2400">
                <a:latin typeface="Comic Sans MS"/>
                <a:ea typeface="Comic Sans MS"/>
                <a:cs typeface="Comic Sans MS"/>
                <a:sym typeface="Comic Sans MS"/>
              </a:defRPr>
            </a:pPr>
            <a:r>
              <a:t>Parents?</a:t>
            </a:r>
            <a:endParaRPr>
              <a:latin typeface="+mn-lt"/>
              <a:ea typeface="+mn-ea"/>
              <a:cs typeface="+mn-cs"/>
              <a:sym typeface="Calibri"/>
            </a:endParaRPr>
          </a:p>
          <a:p>
            <a:pPr>
              <a:defRPr sz="2400">
                <a:latin typeface="Comic Sans MS"/>
                <a:ea typeface="Comic Sans MS"/>
                <a:cs typeface="Comic Sans MS"/>
                <a:sym typeface="Comic Sans MS"/>
              </a:defRPr>
            </a:pPr>
            <a:r>
              <a:t>Teaching Assistants?</a:t>
            </a:r>
          </a:p>
        </p:txBody>
      </p:sp>
      <p:pic>
        <p:nvPicPr>
          <p:cNvPr id="119" name="careteker.jpg" descr="careteker.jpg"/>
          <p:cNvPicPr>
            <a:picLocks noChangeAspect="1"/>
          </p:cNvPicPr>
          <p:nvPr/>
        </p:nvPicPr>
        <p:blipFill>
          <a:blip r:embed="rId3">
            <a:extLst/>
          </a:blip>
          <a:stretch>
            <a:fillRect/>
          </a:stretch>
        </p:blipFill>
        <p:spPr>
          <a:xfrm>
            <a:off x="5566233" y="1570661"/>
            <a:ext cx="2395961" cy="2395961"/>
          </a:xfrm>
          <a:prstGeom prst="rect">
            <a:avLst/>
          </a:prstGeom>
          <a:ln w="12700">
            <a:miter lim="400000"/>
          </a:ln>
        </p:spPr>
      </p:pic>
      <p:pic>
        <p:nvPicPr>
          <p:cNvPr id="120" name="dinner lady.jpg" descr="dinner lady.jpg"/>
          <p:cNvPicPr>
            <a:picLocks noChangeAspect="1"/>
          </p:cNvPicPr>
          <p:nvPr/>
        </p:nvPicPr>
        <p:blipFill>
          <a:blip r:embed="rId4">
            <a:extLst/>
          </a:blip>
          <a:stretch>
            <a:fillRect/>
          </a:stretch>
        </p:blipFill>
        <p:spPr>
          <a:xfrm>
            <a:off x="9106010" y="1769334"/>
            <a:ext cx="1998615" cy="1998615"/>
          </a:xfrm>
          <a:prstGeom prst="rect">
            <a:avLst/>
          </a:prstGeom>
          <a:ln w="12700">
            <a:miter lim="400000"/>
          </a:ln>
        </p:spPr>
      </p:pic>
      <p:pic>
        <p:nvPicPr>
          <p:cNvPr id="121" name="parent pupil.jpg" descr="parent pupil.jpg"/>
          <p:cNvPicPr>
            <a:picLocks noChangeAspect="1"/>
          </p:cNvPicPr>
          <p:nvPr/>
        </p:nvPicPr>
        <p:blipFill>
          <a:blip r:embed="rId5">
            <a:extLst/>
          </a:blip>
          <a:stretch>
            <a:fillRect/>
          </a:stretch>
        </p:blipFill>
        <p:spPr>
          <a:xfrm>
            <a:off x="8971334" y="4230997"/>
            <a:ext cx="2267968" cy="2267968"/>
          </a:xfrm>
          <a:prstGeom prst="rect">
            <a:avLst/>
          </a:prstGeom>
          <a:ln w="12700">
            <a:miter lim="400000"/>
          </a:ln>
        </p:spPr>
      </p:pic>
      <p:pic>
        <p:nvPicPr>
          <p:cNvPr id="122" name="teacher.jpg" descr="teacher.jpg"/>
          <p:cNvPicPr>
            <a:picLocks noChangeAspect="1"/>
          </p:cNvPicPr>
          <p:nvPr/>
        </p:nvPicPr>
        <p:blipFill>
          <a:blip r:embed="rId6">
            <a:extLst/>
          </a:blip>
          <a:stretch>
            <a:fillRect/>
          </a:stretch>
        </p:blipFill>
        <p:spPr>
          <a:xfrm>
            <a:off x="5482356" y="4230997"/>
            <a:ext cx="2267968" cy="226796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p:cNvSpPr txBox="1">
            <a:spLocks noGrp="1"/>
          </p:cNvSpPr>
          <p:nvPr>
            <p:ph type="title"/>
          </p:nvPr>
        </p:nvSpPr>
        <p:spPr>
          <a:xfrm>
            <a:off x="438150" y="403225"/>
            <a:ext cx="11315700" cy="1025525"/>
          </a:xfrm>
          <a:prstGeom prst="rect">
            <a:avLst/>
          </a:prstGeom>
          <a:solidFill>
            <a:srgbClr val="92D050"/>
          </a:solidFill>
        </p:spPr>
        <p:txBody>
          <a:bodyPr>
            <a:normAutofit fontScale="90000"/>
          </a:bodyPr>
          <a:lstStyle/>
          <a:p>
            <a:pPr defTabSz="758951">
              <a:defRPr sz="3652">
                <a:latin typeface="Comic Sans MS"/>
                <a:ea typeface="Comic Sans MS"/>
                <a:cs typeface="Comic Sans MS"/>
                <a:sym typeface="Comic Sans MS"/>
              </a:defRPr>
            </a:pPr>
            <a:r>
              <a:rPr dirty="0"/>
              <a:t>At the Cem ceremony there are 12 volunteers who have different roles.</a:t>
            </a:r>
          </a:p>
        </p:txBody>
      </p:sp>
      <p:pic>
        <p:nvPicPr>
          <p:cNvPr id="126" name="184948_10150109087833830_1867154_n.jpeg" descr="184948_10150109087833830_1867154_n.jpeg"/>
          <p:cNvPicPr>
            <a:picLocks noChangeAspect="1"/>
          </p:cNvPicPr>
          <p:nvPr/>
        </p:nvPicPr>
        <p:blipFill>
          <a:blip r:embed="rId3">
            <a:extLst/>
          </a:blip>
          <a:stretch>
            <a:fillRect/>
          </a:stretch>
        </p:blipFill>
        <p:spPr>
          <a:xfrm>
            <a:off x="2266950" y="1608323"/>
            <a:ext cx="7580650" cy="507482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4281004" y="728456"/>
            <a:ext cx="2987577" cy="3206106"/>
          </a:xfrm>
          <a:prstGeom prst="rect">
            <a:avLst/>
          </a:prstGeom>
        </p:spPr>
        <p:txBody>
          <a:bodyPr/>
          <a:lstStyle/>
          <a:p>
            <a:pPr defTabSz="667512">
              <a:defRPr sz="3212">
                <a:latin typeface="Comic Sans MS"/>
                <a:ea typeface="Comic Sans MS"/>
                <a:cs typeface="Comic Sans MS"/>
                <a:sym typeface="Comic Sans MS"/>
              </a:defRPr>
            </a:pPr>
            <a:r>
              <a:t>There are some clues in these pictures.</a:t>
            </a:r>
          </a:p>
          <a:p>
            <a:pPr defTabSz="667512">
              <a:defRPr sz="3212">
                <a:latin typeface="Comic Sans MS"/>
                <a:ea typeface="Comic Sans MS"/>
                <a:cs typeface="Comic Sans MS"/>
                <a:sym typeface="Comic Sans MS"/>
              </a:defRPr>
            </a:pPr>
            <a:r>
              <a:t>What do you think they might be?</a:t>
            </a:r>
          </a:p>
        </p:txBody>
      </p:sp>
      <p:pic>
        <p:nvPicPr>
          <p:cNvPr id="129" name="suu.jpg" descr="suu.jpg"/>
          <p:cNvPicPr>
            <a:picLocks noChangeAspect="1"/>
          </p:cNvPicPr>
          <p:nvPr/>
        </p:nvPicPr>
        <p:blipFill>
          <a:blip r:embed="rId3">
            <a:extLst/>
          </a:blip>
          <a:stretch>
            <a:fillRect/>
          </a:stretch>
        </p:blipFill>
        <p:spPr>
          <a:xfrm>
            <a:off x="7268581" y="244899"/>
            <a:ext cx="2398615" cy="2398614"/>
          </a:xfrm>
          <a:prstGeom prst="rect">
            <a:avLst/>
          </a:prstGeom>
          <a:ln w="12700">
            <a:miter lim="400000"/>
          </a:ln>
        </p:spPr>
      </p:pic>
      <p:pic>
        <p:nvPicPr>
          <p:cNvPr id="130" name="mu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886" y="392166"/>
            <a:ext cx="2723105" cy="2723105"/>
          </a:xfrm>
          <a:prstGeom prst="rect">
            <a:avLst/>
          </a:prstGeom>
          <a:ln w="12700">
            <a:miter lim="400000"/>
          </a:ln>
        </p:spPr>
      </p:pic>
      <p:pic>
        <p:nvPicPr>
          <p:cNvPr id="131" name="teacher.jpg" descr="teacher.jpg"/>
          <p:cNvPicPr>
            <a:picLocks noChangeAspect="1"/>
          </p:cNvPicPr>
          <p:nvPr/>
        </p:nvPicPr>
        <p:blipFill>
          <a:blip r:embed="rId5">
            <a:extLst/>
          </a:blip>
          <a:stretch>
            <a:fillRect/>
          </a:stretch>
        </p:blipFill>
        <p:spPr>
          <a:xfrm>
            <a:off x="743553" y="108105"/>
            <a:ext cx="2672202" cy="2672202"/>
          </a:xfrm>
          <a:prstGeom prst="rect">
            <a:avLst/>
          </a:prstGeom>
          <a:ln w="12700">
            <a:miter lim="400000"/>
          </a:ln>
        </p:spPr>
      </p:pic>
      <p:pic>
        <p:nvPicPr>
          <p:cNvPr id="132" name="scanned 5 mart 1.jpg" descr="scanned 5 mart 1.jpg"/>
          <p:cNvPicPr>
            <a:picLocks noChangeAspect="1"/>
          </p:cNvPicPr>
          <p:nvPr/>
        </p:nvPicPr>
        <p:blipFill rotWithShape="1">
          <a:blip r:embed="rId6">
            <a:extLst/>
          </a:blip>
          <a:srcRect l="4464" t="13093" r="13307" b="24354"/>
          <a:stretch/>
        </p:blipFill>
        <p:spPr>
          <a:xfrm>
            <a:off x="570016" y="3115271"/>
            <a:ext cx="2845739" cy="3249903"/>
          </a:xfrm>
          <a:prstGeom prst="rect">
            <a:avLst/>
          </a:prstGeom>
          <a:ln w="12700">
            <a:miter lim="400000"/>
          </a:ln>
        </p:spPr>
      </p:pic>
      <p:pic>
        <p:nvPicPr>
          <p:cNvPr id="133" name="pir copy.png" descr="pir copy.png"/>
          <p:cNvPicPr>
            <a:picLocks noChangeAspect="1"/>
          </p:cNvPicPr>
          <p:nvPr/>
        </p:nvPicPr>
        <p:blipFill rotWithShape="1">
          <a:blip r:embed="rId7">
            <a:extLst/>
          </a:blip>
          <a:srcRect t="15350" b="7648"/>
          <a:stretch/>
        </p:blipFill>
        <p:spPr>
          <a:xfrm>
            <a:off x="5182773" y="3776854"/>
            <a:ext cx="2785249" cy="2960298"/>
          </a:xfrm>
          <a:prstGeom prst="rect">
            <a:avLst/>
          </a:prstGeom>
          <a:ln w="12700">
            <a:miter lim="400000"/>
          </a:ln>
        </p:spPr>
      </p:pic>
      <p:pic>
        <p:nvPicPr>
          <p:cNvPr id="134" name="semah copy.png" descr="semah copy.png"/>
          <p:cNvPicPr>
            <a:picLocks noChangeAspect="1"/>
          </p:cNvPicPr>
          <p:nvPr/>
        </p:nvPicPr>
        <p:blipFill rotWithShape="1">
          <a:blip r:embed="rId8">
            <a:extLst/>
          </a:blip>
          <a:srcRect t="19741" b="12983"/>
          <a:stretch/>
        </p:blipFill>
        <p:spPr>
          <a:xfrm>
            <a:off x="8774788" y="3658099"/>
            <a:ext cx="3206145" cy="297726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736" y="291973"/>
            <a:ext cx="9143277" cy="951611"/>
          </a:xfrm>
          <a:solidFill>
            <a:srgbClr val="92D050"/>
          </a:solidFill>
        </p:spPr>
        <p:txBody>
          <a:bodyPr/>
          <a:lstStyle/>
          <a:p>
            <a:r>
              <a:rPr lang="en-GB" dirty="0">
                <a:latin typeface="Comic Sans MS" panose="030F0702030302020204" pitchFamily="66" charset="0"/>
              </a:rPr>
              <a:t>The 12 roles in the </a:t>
            </a:r>
            <a:r>
              <a:rPr lang="en-GB" dirty="0" err="1">
                <a:latin typeface="Comic Sans MS" panose="030F0702030302020204" pitchFamily="66" charset="0"/>
              </a:rPr>
              <a:t>Cem</a:t>
            </a:r>
            <a:r>
              <a:rPr lang="en-GB" dirty="0">
                <a:latin typeface="Comic Sans MS" panose="030F0702030302020204" pitchFamily="66" charset="0"/>
              </a:rPr>
              <a:t> ceremony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680" y="1355772"/>
            <a:ext cx="7969797" cy="5502228"/>
          </a:xfrm>
          <a:prstGeom prst="rect">
            <a:avLst/>
          </a:prstGeom>
        </p:spPr>
      </p:pic>
    </p:spTree>
    <p:extLst>
      <p:ext uri="{BB962C8B-B14F-4D97-AF65-F5344CB8AC3E}">
        <p14:creationId xmlns:p14="http://schemas.microsoft.com/office/powerpoint/2010/main" val="1305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365125"/>
            <a:ext cx="10515600" cy="1082675"/>
          </a:xfrm>
          <a:prstGeom prst="rect">
            <a:avLst/>
          </a:prstGeom>
          <a:solidFill>
            <a:srgbClr val="92D050"/>
          </a:solidFill>
        </p:spPr>
        <p:txBody>
          <a:bodyPr>
            <a:normAutofit fontScale="90000"/>
          </a:bodyPr>
          <a:lstStyle>
            <a:lvl1pPr>
              <a:defRPr>
                <a:latin typeface="Comic Sans MS"/>
                <a:ea typeface="Comic Sans MS"/>
                <a:cs typeface="Comic Sans MS"/>
                <a:sym typeface="Comic Sans MS"/>
              </a:defRPr>
            </a:lvl1pPr>
          </a:lstStyle>
          <a:p>
            <a:r>
              <a:rPr dirty="0"/>
              <a:t>Let’s watch </a:t>
            </a:r>
            <a:r>
              <a:rPr dirty="0" err="1"/>
              <a:t>th</a:t>
            </a:r>
            <a:r>
              <a:rPr lang="en-GB" dirty="0"/>
              <a:t>e</a:t>
            </a:r>
            <a:r>
              <a:rPr dirty="0"/>
              <a:t> video</a:t>
            </a:r>
            <a:r>
              <a:rPr lang="en-GB" dirty="0"/>
              <a:t> of the </a:t>
            </a:r>
            <a:r>
              <a:rPr lang="en-GB" dirty="0" err="1"/>
              <a:t>Cem</a:t>
            </a:r>
            <a:r>
              <a:rPr lang="en-GB" dirty="0"/>
              <a:t> ceremony</a:t>
            </a:r>
            <a:r>
              <a:rPr dirty="0"/>
              <a:t> again.</a:t>
            </a:r>
          </a:p>
        </p:txBody>
      </p:sp>
      <p:sp>
        <p:nvSpPr>
          <p:cNvPr id="139" name="Content Placeholder 2"/>
          <p:cNvSpPr txBox="1">
            <a:spLocks noGrp="1"/>
          </p:cNvSpPr>
          <p:nvPr>
            <p:ph type="body" sz="quarter" idx="1"/>
          </p:nvPr>
        </p:nvSpPr>
        <p:spPr>
          <a:xfrm>
            <a:off x="209550" y="2190750"/>
            <a:ext cx="3803998" cy="3276600"/>
          </a:xfrm>
          <a:prstGeom prst="rect">
            <a:avLst/>
          </a:prstGeom>
        </p:spPr>
        <p:txBody>
          <a:bodyPr>
            <a:normAutofit lnSpcReduction="10000"/>
          </a:bodyPr>
          <a:lstStyle>
            <a:lvl1pPr marL="0" indent="0">
              <a:buSzTx/>
              <a:buNone/>
              <a:defRPr>
                <a:latin typeface="Comic Sans MS"/>
                <a:ea typeface="Comic Sans MS"/>
                <a:cs typeface="Comic Sans MS"/>
                <a:sym typeface="Comic Sans MS"/>
              </a:defRPr>
            </a:lvl1pPr>
          </a:lstStyle>
          <a:p>
            <a:r>
              <a:rPr lang="en-GB" dirty="0"/>
              <a:t>Write down </a:t>
            </a:r>
            <a:r>
              <a:rPr dirty="0"/>
              <a:t>what each </a:t>
            </a:r>
            <a:r>
              <a:rPr lang="en-GB" dirty="0"/>
              <a:t>person </a:t>
            </a:r>
            <a:r>
              <a:rPr dirty="0"/>
              <a:t>does next to the</a:t>
            </a:r>
            <a:r>
              <a:rPr lang="en-GB" dirty="0" err="1"/>
              <a:t>ir</a:t>
            </a:r>
            <a:r>
              <a:rPr dirty="0"/>
              <a:t> picture</a:t>
            </a:r>
            <a:r>
              <a:rPr lang="en-GB" dirty="0"/>
              <a:t> on the sheet</a:t>
            </a:r>
            <a:r>
              <a:rPr dirty="0"/>
              <a:t>.</a:t>
            </a:r>
            <a:endParaRPr lang="en-GB" dirty="0"/>
          </a:p>
          <a:p>
            <a:endParaRPr lang="en-GB" dirty="0"/>
          </a:p>
          <a:p>
            <a:r>
              <a:rPr lang="en-GB" dirty="0"/>
              <a:t>Which do you think is the most important service? Why?</a:t>
            </a:r>
          </a:p>
        </p:txBody>
      </p:sp>
      <p:pic>
        <p:nvPicPr>
          <p:cNvPr id="140" name="184948_10150109087833830_1867154_n.jpeg" descr="184948_10150109087833830_1867154_n.jpeg">
            <a:hlinkClick r:id="rId3"/>
          </p:cNvPr>
          <p:cNvPicPr>
            <a:picLocks noChangeAspect="1"/>
          </p:cNvPicPr>
          <p:nvPr/>
        </p:nvPicPr>
        <p:blipFill>
          <a:blip r:embed="rId4">
            <a:extLst/>
          </a:blip>
          <a:stretch>
            <a:fillRect/>
          </a:stretch>
        </p:blipFill>
        <p:spPr>
          <a:xfrm>
            <a:off x="4180487" y="1694861"/>
            <a:ext cx="6915792" cy="462973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F664-7239-4A1F-A399-F23EC5C9749B}"/>
              </a:ext>
            </a:extLst>
          </p:cNvPr>
          <p:cNvSpPr>
            <a:spLocks noGrp="1"/>
          </p:cNvSpPr>
          <p:nvPr>
            <p:ph type="title"/>
          </p:nvPr>
        </p:nvSpPr>
        <p:spPr>
          <a:xfrm>
            <a:off x="285750" y="365125"/>
            <a:ext cx="2686050" cy="6356745"/>
          </a:xfrm>
        </p:spPr>
        <p:txBody>
          <a:bodyPr>
            <a:normAutofit/>
          </a:bodyPr>
          <a:lstStyle/>
          <a:p>
            <a:r>
              <a:rPr lang="en-GB" dirty="0"/>
              <a:t>Worksheet</a:t>
            </a:r>
            <a:br>
              <a:rPr lang="en-GB" dirty="0"/>
            </a:br>
            <a:br>
              <a:rPr lang="en-GB" dirty="0"/>
            </a:br>
            <a:r>
              <a:rPr lang="en-GB" sz="3100" dirty="0"/>
              <a:t>Which do you think is the most important? Why? Is there more than one right answer?</a:t>
            </a:r>
          </a:p>
        </p:txBody>
      </p:sp>
      <p:pic>
        <p:nvPicPr>
          <p:cNvPr id="4" name="Picture 3"/>
          <p:cNvPicPr>
            <a:picLocks noChangeAspect="1"/>
          </p:cNvPicPr>
          <p:nvPr/>
        </p:nvPicPr>
        <p:blipFill rotWithShape="1">
          <a:blip r:embed="rId3"/>
          <a:srcRect l="32306" t="8466" r="33690" b="28042"/>
          <a:stretch/>
        </p:blipFill>
        <p:spPr>
          <a:xfrm>
            <a:off x="3105150" y="251643"/>
            <a:ext cx="4507592" cy="6470229"/>
          </a:xfrm>
          <a:prstGeom prst="rect">
            <a:avLst/>
          </a:prstGeom>
        </p:spPr>
      </p:pic>
      <p:pic>
        <p:nvPicPr>
          <p:cNvPr id="5" name="Picture 4"/>
          <p:cNvPicPr>
            <a:picLocks noChangeAspect="1"/>
          </p:cNvPicPr>
          <p:nvPr/>
        </p:nvPicPr>
        <p:blipFill rotWithShape="1">
          <a:blip r:embed="rId4"/>
          <a:srcRect l="31778" t="16085" r="33893" b="20423"/>
          <a:stretch/>
        </p:blipFill>
        <p:spPr>
          <a:xfrm>
            <a:off x="7046190" y="251644"/>
            <a:ext cx="4550726" cy="6470226"/>
          </a:xfrm>
          <a:prstGeom prst="rect">
            <a:avLst/>
          </a:prstGeom>
        </p:spPr>
      </p:pic>
    </p:spTree>
    <p:extLst>
      <p:ext uri="{BB962C8B-B14F-4D97-AF65-F5344CB8AC3E}">
        <p14:creationId xmlns:p14="http://schemas.microsoft.com/office/powerpoint/2010/main" val="93642745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542</TotalTime>
  <Words>665</Words>
  <Application>Microsoft Office PowerPoint</Application>
  <PresentationFormat>Widescreen</PresentationFormat>
  <Paragraphs>38</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Comic Sans MS</vt:lpstr>
      <vt:lpstr>Helvetica</vt:lpstr>
      <vt:lpstr>Office Theme</vt:lpstr>
      <vt:lpstr>LO: I can identify the key roles of the volunteers who take part in the Cem ceremony.  </vt:lpstr>
      <vt:lpstr>What is the role in this school of the:</vt:lpstr>
      <vt:lpstr>At the Cem ceremony there are 12 volunteers who have different roles.</vt:lpstr>
      <vt:lpstr>There are some clues in these pictures. What do you think they might be?</vt:lpstr>
      <vt:lpstr>The 12 roles in the Cem ceremony</vt:lpstr>
      <vt:lpstr>Let’s watch the video of the Cem ceremony again.</vt:lpstr>
      <vt:lpstr>Worksheet  Which do you think is the most important? Why? Is there more than one right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Happens in a  Cem ceremony?</dc:title>
  <dc:creator>Julia Clarke</dc:creator>
  <cp:lastModifiedBy>bill moore</cp:lastModifiedBy>
  <cp:revision>22</cp:revision>
  <cp:lastPrinted>2018-01-19T09:25:12Z</cp:lastPrinted>
  <dcterms:modified xsi:type="dcterms:W3CDTF">2018-04-17T10:26:29Z</dcterms:modified>
</cp:coreProperties>
</file>