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60" r:id="rId3"/>
    <p:sldId id="264" r:id="rId4"/>
    <p:sldId id="263" r:id="rId5"/>
    <p:sldId id="265" r:id="rId6"/>
    <p:sldId id="266"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98" autoAdjust="0"/>
  </p:normalViewPr>
  <p:slideViewPr>
    <p:cSldViewPr snapToGrid="0">
      <p:cViewPr varScale="1">
        <p:scale>
          <a:sx n="48" d="100"/>
          <a:sy n="48" d="100"/>
        </p:scale>
        <p:origin x="1554" y="48"/>
      </p:cViewPr>
      <p:guideLst>
        <p:guide orient="horz" pos="2160"/>
        <p:guide pos="3840"/>
      </p:guideLst>
    </p:cSldViewPr>
  </p:slideViewPr>
  <p:notesTextViewPr>
    <p:cViewPr>
      <p:scale>
        <a:sx n="1" d="1"/>
        <a:sy n="1" d="1"/>
      </p:scale>
      <p:origin x="0" y="0"/>
    </p:cViewPr>
  </p:notesTextViewPr>
  <p:notesViewPr>
    <p:cSldViewPr snapToGrid="0">
      <p:cViewPr>
        <p:scale>
          <a:sx n="110" d="100"/>
          <a:sy n="110" d="100"/>
        </p:scale>
        <p:origin x="1686" y="-20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8608553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rPr lang="en-GB" dirty="0"/>
              <a:t>1. Ask the children if anyone thinks they can say what worship is. Does anyone here go to worship? Where might different people go to worship? Does everybody worship? </a:t>
            </a:r>
          </a:p>
          <a:p>
            <a:endParaRPr lang="en-GB" dirty="0"/>
          </a:p>
          <a:p>
            <a:r>
              <a:rPr lang="en-GB" dirty="0"/>
              <a:t>Allow the children to share some ideas and experiences if they wish to, then say we will be finding out what happens when Alevis worship.</a:t>
            </a:r>
          </a:p>
          <a:p>
            <a:endParaRPr lang="en-GB" dirty="0"/>
          </a:p>
          <a:p>
            <a:r>
              <a:rPr lang="en-GB" b="1" dirty="0"/>
              <a:t>(See the info booklet on The Cem for your own information)</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2. Ask pupils to say what they can see as each picture appears. Ask if anyone thinks they can say what might be going on in the picture. Can anyone suggest what they might all have in common?</a:t>
            </a:r>
          </a:p>
          <a:p>
            <a:endParaRPr lang="en-GB" dirty="0"/>
          </a:p>
          <a:p>
            <a:r>
              <a:rPr lang="en-GB" dirty="0"/>
              <a:t>Explore what is needed for a ceremony (special actions and order – ritual; special music, songs, poems, words…)</a:t>
            </a:r>
          </a:p>
          <a:p>
            <a:r>
              <a:rPr lang="en-GB" dirty="0"/>
              <a:t>Have you ever been to or seen a ceremony? Discuss</a:t>
            </a:r>
          </a:p>
          <a:p>
            <a:r>
              <a:rPr lang="en-GB" dirty="0"/>
              <a:t>List some of the features of a ceremony (special actions, clothes, order of doing things, music, </a:t>
            </a:r>
            <a:r>
              <a:rPr lang="en-GB" dirty="0" err="1"/>
              <a:t>etc</a:t>
            </a:r>
            <a:r>
              <a:rPr lang="en-GB" dirty="0"/>
              <a:t>)</a:t>
            </a:r>
          </a:p>
        </p:txBody>
      </p:sp>
      <p:sp>
        <p:nvSpPr>
          <p:cNvPr id="4" name="Slide Number Placeholder 3"/>
          <p:cNvSpPr>
            <a:spLocks noGrp="1"/>
          </p:cNvSpPr>
          <p:nvPr>
            <p:ph type="sldNum" sz="quarter" idx="10"/>
          </p:nvPr>
        </p:nvSpPr>
        <p:spPr/>
        <p:txBody>
          <a:bodyPr/>
          <a:lstStyle/>
          <a:p>
            <a:fld id="{BB6ECDD2-E7F2-40B2-BD34-37C39CB1D2D9}" type="slidenum">
              <a:rPr lang="en-GB" smtClean="0"/>
              <a:t>2</a:t>
            </a:fld>
            <a:endParaRPr lang="en-GB"/>
          </a:p>
        </p:txBody>
      </p:sp>
    </p:spTree>
    <p:extLst>
      <p:ext uri="{BB962C8B-B14F-4D97-AF65-F5344CB8AC3E}">
        <p14:creationId xmlns:p14="http://schemas.microsoft.com/office/powerpoint/2010/main" val="81438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3. What do pupils notice about these pictures? How might they tell that these are important places for some people? Which one is the Alevi special place? How could they tell?</a:t>
            </a:r>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BB6ECDD2-E7F2-40B2-BD34-37C39CB1D2D9}" type="slidenum">
              <a:rPr lang="en-GB" smtClean="0"/>
              <a:t>3</a:t>
            </a:fld>
            <a:endParaRPr lang="en-GB"/>
          </a:p>
        </p:txBody>
      </p:sp>
    </p:spTree>
    <p:extLst>
      <p:ext uri="{BB962C8B-B14F-4D97-AF65-F5344CB8AC3E}">
        <p14:creationId xmlns:p14="http://schemas.microsoft.com/office/powerpoint/2010/main" val="61628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4. This video will be revisited , so just show it straight through without stopping. Then let the children describe the things that they ticked. What else did they see that is not on the sheet&gt; Did they find anything particularly interesting?</a:t>
            </a:r>
          </a:p>
        </p:txBody>
      </p:sp>
    </p:spTree>
    <p:extLst>
      <p:ext uri="{BB962C8B-B14F-4D97-AF65-F5344CB8AC3E}">
        <p14:creationId xmlns:p14="http://schemas.microsoft.com/office/powerpoint/2010/main" val="232510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5. Using these pictures, get the children to talk about what happens and why they might be important. Link to their own experiences of music, dance and sharing food. How are they similar? How are they different?</a:t>
            </a:r>
          </a:p>
        </p:txBody>
      </p:sp>
      <p:sp>
        <p:nvSpPr>
          <p:cNvPr id="4" name="Slide Number Placeholder 3"/>
          <p:cNvSpPr>
            <a:spLocks noGrp="1"/>
          </p:cNvSpPr>
          <p:nvPr>
            <p:ph type="sldNum" sz="quarter" idx="10"/>
          </p:nvPr>
        </p:nvSpPr>
        <p:spPr/>
        <p:txBody>
          <a:bodyPr/>
          <a:lstStyle/>
          <a:p>
            <a:fld id="{BB6ECDD2-E7F2-40B2-BD34-37C39CB1D2D9}" type="slidenum">
              <a:rPr lang="en-GB" smtClean="0"/>
              <a:t>5</a:t>
            </a:fld>
            <a:endParaRPr lang="en-GB"/>
          </a:p>
        </p:txBody>
      </p:sp>
    </p:spTree>
    <p:extLst>
      <p:ext uri="{BB962C8B-B14F-4D97-AF65-F5344CB8AC3E}">
        <p14:creationId xmlns:p14="http://schemas.microsoft.com/office/powerpoint/2010/main" val="35701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6.This activity will help the children to focus on what happens in the Cem. As they are working, it is interesting and helpful to walk around and ask what they are drawing and why they chose that to draw. Before the end of the lesson, say that they will be learning more about the cem next lesson.</a:t>
            </a:r>
          </a:p>
        </p:txBody>
      </p:sp>
    </p:spTree>
    <p:extLst>
      <p:ext uri="{BB962C8B-B14F-4D97-AF65-F5344CB8AC3E}">
        <p14:creationId xmlns:p14="http://schemas.microsoft.com/office/powerpoint/2010/main" val="382870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commons.wikimedia.org/wiki/File:AnnaPrashan_(Anna_Prashan)_-_Hindu_First_Rice_Eating_Ceremony.JPG"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file:vancouver_2010_opening_ceremony_caldron.jpg" TargetMode="External"/><Relationship Id="rId5" Type="http://schemas.openxmlformats.org/officeDocument/2006/relationships/image" Target="../media/image3.jpeg"/><Relationship Id="rId10" Type="http://schemas.openxmlformats.org/officeDocument/2006/relationships/hyperlink" Target="http://en.wikipedia.org/wiki/File:Esquilinchuche_Baptism_Ceremony.JPG" TargetMode="External"/><Relationship Id="rId4" Type="http://schemas.openxmlformats.org/officeDocument/2006/relationships/hyperlink" Target="http://commons.wikimedia.org/wiki/file:new_orleans_wedding_ceremony.jpg"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YTMbJbeH3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1417083" y="5309937"/>
            <a:ext cx="9144000" cy="1100306"/>
          </a:xfrm>
          <a:prstGeom prst="rect">
            <a:avLst/>
          </a:prstGeom>
          <a:solidFill>
            <a:schemeClr val="accent1">
              <a:lumMod val="20000"/>
              <a:lumOff val="80000"/>
            </a:schemeClr>
          </a:solidFill>
        </p:spPr>
        <p:txBody>
          <a:bodyPr>
            <a:normAutofit/>
          </a:bodyPr>
          <a:lstStyle/>
          <a:p>
            <a:r>
              <a:rPr lang="en-GB" sz="3600" dirty="0">
                <a:latin typeface="Comic Sans MS" panose="030F0702030302020204" pitchFamily="66" charset="0"/>
              </a:rPr>
              <a:t>LO:I can describe what happens in a Cem ceremony. </a:t>
            </a:r>
            <a:endParaRPr sz="3600" dirty="0">
              <a:latin typeface="Comic Sans MS" panose="030F0702030302020204" pitchFamily="66" charset="0"/>
            </a:endParaRPr>
          </a:p>
        </p:txBody>
      </p:sp>
      <p:pic>
        <p:nvPicPr>
          <p:cNvPr id="113" name="fg.jpg" descr="fg.jpg"/>
          <p:cNvPicPr>
            <a:picLocks noChangeAspect="1"/>
          </p:cNvPicPr>
          <p:nvPr/>
        </p:nvPicPr>
        <p:blipFill>
          <a:blip r:embed="rId3">
            <a:extLst/>
          </a:blip>
          <a:stretch>
            <a:fillRect/>
          </a:stretch>
        </p:blipFill>
        <p:spPr>
          <a:xfrm>
            <a:off x="3266725" y="1556320"/>
            <a:ext cx="5007165" cy="3624408"/>
          </a:xfrm>
          <a:prstGeom prst="rect">
            <a:avLst/>
          </a:prstGeom>
          <a:ln w="12700">
            <a:miter lim="400000"/>
          </a:ln>
        </p:spPr>
      </p:pic>
      <p:sp>
        <p:nvSpPr>
          <p:cNvPr id="4" name="Title 1">
            <a:extLst>
              <a:ext uri="{FF2B5EF4-FFF2-40B4-BE49-F238E27FC236}">
                <a16:creationId xmlns:a16="http://schemas.microsoft.com/office/drawing/2014/main" id="{EAF32C36-9CDF-4506-81F2-4C5D2A5AAEE9}"/>
              </a:ext>
            </a:extLst>
          </p:cNvPr>
          <p:cNvSpPr txBox="1">
            <a:spLocks/>
          </p:cNvSpPr>
          <p:nvPr/>
        </p:nvSpPr>
        <p:spPr>
          <a:xfrm>
            <a:off x="1417083" y="104074"/>
            <a:ext cx="9144000" cy="1387642"/>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hangingPunct="1"/>
            <a:r>
              <a:rPr lang="en-GB" sz="4400" dirty="0">
                <a:latin typeface="Comic Sans MS" panose="030F0702030302020204" pitchFamily="66" charset="0"/>
              </a:rPr>
              <a:t>What happens when Alevis worship together?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A0AC-B623-4EDF-B1CE-750E9BA6983B}"/>
              </a:ext>
            </a:extLst>
          </p:cNvPr>
          <p:cNvSpPr>
            <a:spLocks noGrp="1"/>
          </p:cNvSpPr>
          <p:nvPr>
            <p:ph type="title"/>
          </p:nvPr>
        </p:nvSpPr>
        <p:spPr>
          <a:xfrm>
            <a:off x="838200" y="365125"/>
            <a:ext cx="6060279" cy="1325563"/>
          </a:xfrm>
          <a:solidFill>
            <a:schemeClr val="accent1">
              <a:lumMod val="20000"/>
              <a:lumOff val="80000"/>
            </a:schemeClr>
          </a:solidFill>
        </p:spPr>
        <p:txBody>
          <a:bodyPr/>
          <a:lstStyle/>
          <a:p>
            <a:r>
              <a:rPr lang="en-GB" dirty="0">
                <a:latin typeface="Comic Sans MS" panose="030F0702030302020204" pitchFamily="66" charset="0"/>
              </a:rPr>
              <a:t>What is a ceremony?</a:t>
            </a:r>
          </a:p>
        </p:txBody>
      </p:sp>
      <p:pic>
        <p:nvPicPr>
          <p:cNvPr id="8" name="Picture 7">
            <a:extLst>
              <a:ext uri="{FF2B5EF4-FFF2-40B4-BE49-F238E27FC236}">
                <a16:creationId xmlns:a16="http://schemas.microsoft.com/office/drawing/2014/main" id="{93456F49-B3CA-4149-BCEC-1917DFA2AB6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94709" y="2134518"/>
            <a:ext cx="2622072" cy="3538786"/>
          </a:xfrm>
          <a:prstGeom prst="rect">
            <a:avLst/>
          </a:prstGeom>
        </p:spPr>
      </p:pic>
      <p:pic>
        <p:nvPicPr>
          <p:cNvPr id="11" name="Picture 10">
            <a:extLst>
              <a:ext uri="{FF2B5EF4-FFF2-40B4-BE49-F238E27FC236}">
                <a16:creationId xmlns:a16="http://schemas.microsoft.com/office/drawing/2014/main" id="{B1AE57C6-5177-49BA-ABC0-D5B69095D0A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00887" y="773319"/>
            <a:ext cx="3321095" cy="2205802"/>
          </a:xfrm>
          <a:prstGeom prst="rect">
            <a:avLst/>
          </a:prstGeom>
        </p:spPr>
      </p:pic>
      <p:pic>
        <p:nvPicPr>
          <p:cNvPr id="14" name="Picture 13">
            <a:extLst>
              <a:ext uri="{FF2B5EF4-FFF2-40B4-BE49-F238E27FC236}">
                <a16:creationId xmlns:a16="http://schemas.microsoft.com/office/drawing/2014/main" id="{022F12EC-47CE-4D93-B98D-BDC3099C7BF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8200" y="2542264"/>
            <a:ext cx="3572403" cy="2391443"/>
          </a:xfrm>
          <a:prstGeom prst="rect">
            <a:avLst/>
          </a:prstGeom>
        </p:spPr>
      </p:pic>
      <p:pic>
        <p:nvPicPr>
          <p:cNvPr id="5" name="Content Placeholder 4">
            <a:extLst>
              <a:ext uri="{FF2B5EF4-FFF2-40B4-BE49-F238E27FC236}">
                <a16:creationId xmlns:a16="http://schemas.microsoft.com/office/drawing/2014/main" id="{29009EFC-7F2E-4191-8AC9-948D861EE279}"/>
              </a:ext>
            </a:extLst>
          </p:cNvPr>
          <p:cNvPicPr>
            <a:picLocks noGrp="1" noChangeAspect="1"/>
          </p:cNvPicPr>
          <p:nvPr>
            <p:ph idx="1"/>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835695" y="3429000"/>
            <a:ext cx="4051477" cy="3038608"/>
          </a:xfrm>
        </p:spPr>
      </p:pic>
    </p:spTree>
    <p:extLst>
      <p:ext uri="{BB962C8B-B14F-4D97-AF65-F5344CB8AC3E}">
        <p14:creationId xmlns:p14="http://schemas.microsoft.com/office/powerpoint/2010/main" val="2725776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966964"/>
          </a:xfrm>
          <a:solidFill>
            <a:schemeClr val="accent1">
              <a:lumMod val="20000"/>
              <a:lumOff val="80000"/>
            </a:schemeClr>
          </a:solidFill>
        </p:spPr>
        <p:txBody>
          <a:bodyPr/>
          <a:lstStyle/>
          <a:p>
            <a:r>
              <a:rPr lang="en-GB" dirty="0">
                <a:latin typeface="Comic Sans MS" panose="030F0702030302020204" pitchFamily="66" charset="0"/>
              </a:rPr>
              <a:t>Where are religious ceremonies held?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09" y="1748589"/>
            <a:ext cx="3441033" cy="22940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682" y="1748589"/>
            <a:ext cx="4081365" cy="229402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0927" y="1748590"/>
            <a:ext cx="3444478" cy="229402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794" y="4153964"/>
            <a:ext cx="1886954" cy="260399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4142" y="4192646"/>
            <a:ext cx="3924705" cy="258803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047" y="4192646"/>
            <a:ext cx="3789948" cy="2526632"/>
          </a:xfrm>
          <a:prstGeom prst="rect">
            <a:avLst/>
          </a:prstGeom>
        </p:spPr>
      </p:pic>
    </p:spTree>
    <p:extLst>
      <p:ext uri="{BB962C8B-B14F-4D97-AF65-F5344CB8AC3E}">
        <p14:creationId xmlns:p14="http://schemas.microsoft.com/office/powerpoint/2010/main" val="3103467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chemeClr val="accent1">
              <a:lumMod val="20000"/>
              <a:lumOff val="80000"/>
            </a:schemeClr>
          </a:solidFill>
        </p:spPr>
        <p:txBody>
          <a:bodyPr/>
          <a:lstStyle/>
          <a:p>
            <a:r>
              <a:rPr lang="en-GB" dirty="0">
                <a:latin typeface="Comic Sans MS" panose="030F0702030302020204" pitchFamily="66" charset="0"/>
              </a:rPr>
              <a:t>What happens in a Cem ceremony?</a:t>
            </a:r>
          </a:p>
        </p:txBody>
      </p:sp>
      <p:sp>
        <p:nvSpPr>
          <p:cNvPr id="3" name="Text Placeholder 2"/>
          <p:cNvSpPr>
            <a:spLocks noGrp="1"/>
          </p:cNvSpPr>
          <p:nvPr>
            <p:ph type="body" sz="half" idx="1"/>
          </p:nvPr>
        </p:nvSpPr>
        <p:spPr>
          <a:xfrm>
            <a:off x="657727" y="2117558"/>
            <a:ext cx="3393768" cy="4059405"/>
          </a:xfrm>
        </p:spPr>
        <p:txBody>
          <a:bodyPr>
            <a:normAutofit/>
          </a:bodyPr>
          <a:lstStyle/>
          <a:p>
            <a:pPr marL="0" indent="0">
              <a:buNone/>
            </a:pPr>
            <a:r>
              <a:rPr lang="en-GB" dirty="0">
                <a:latin typeface="Comic Sans MS" panose="030F0702030302020204" pitchFamily="66" charset="0"/>
              </a:rPr>
              <a:t>The Alevi ceremony is called the Cem (pronounced Jem!)</a:t>
            </a:r>
          </a:p>
          <a:p>
            <a:pPr marL="0" indent="0">
              <a:buNone/>
            </a:pPr>
            <a:r>
              <a:rPr lang="en-GB" dirty="0">
                <a:latin typeface="Comic Sans MS" panose="030F0702030302020204" pitchFamily="66" charset="0"/>
              </a:rPr>
              <a:t>As you watch the </a:t>
            </a:r>
            <a:r>
              <a:rPr lang="en-GB" dirty="0">
                <a:latin typeface="Comic Sans MS" panose="030F0702030302020204" pitchFamily="66" charset="0"/>
                <a:hlinkClick r:id="rId3"/>
              </a:rPr>
              <a:t>video clip </a:t>
            </a:r>
            <a:r>
              <a:rPr lang="en-GB" dirty="0">
                <a:latin typeface="Comic Sans MS" panose="030F0702030302020204" pitchFamily="66" charset="0"/>
              </a:rPr>
              <a:t>of a Cem ceremony, use the sheet to tick the things that you see happen.</a:t>
            </a:r>
            <a:endParaRPr lang="en-GB" dirty="0"/>
          </a:p>
        </p:txBody>
      </p:sp>
      <p:pic>
        <p:nvPicPr>
          <p:cNvPr id="12" name="Picture 11">
            <a:extLst>
              <a:ext uri="{FF2B5EF4-FFF2-40B4-BE49-F238E27FC236}">
                <a16:creationId xmlns:a16="http://schemas.microsoft.com/office/drawing/2014/main" id="{F43276C2-160E-4C60-BFFA-BF2FE08AB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615" y="2530742"/>
            <a:ext cx="6203134" cy="3541544"/>
          </a:xfrm>
          <a:prstGeom prst="rect">
            <a:avLst/>
          </a:prstGeom>
        </p:spPr>
      </p:pic>
    </p:spTree>
    <p:extLst>
      <p:ext uri="{BB962C8B-B14F-4D97-AF65-F5344CB8AC3E}">
        <p14:creationId xmlns:p14="http://schemas.microsoft.com/office/powerpoint/2010/main" val="646450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449" y="1185228"/>
            <a:ext cx="5483476" cy="249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50292" y="5998866"/>
            <a:ext cx="6943445" cy="369332"/>
          </a:xfrm>
          <a:prstGeom prst="rect">
            <a:avLst/>
          </a:prstGeom>
        </p:spPr>
        <p:txBody>
          <a:bodyPr wrap="square">
            <a:spAutoFit/>
          </a:bodyPr>
          <a:lstStyle/>
          <a:p>
            <a:r>
              <a:rPr lang="en-GB" dirty="0">
                <a:solidFill>
                  <a:srgbClr val="000000"/>
                </a:solidFill>
                <a:latin typeface="Comic Sans MS" panose="030F0702030302020204" pitchFamily="66" charset="0"/>
              </a:rPr>
              <a:t>They eat </a:t>
            </a:r>
            <a:r>
              <a:rPr lang="en-GB" dirty="0" err="1">
                <a:solidFill>
                  <a:srgbClr val="000000"/>
                </a:solidFill>
                <a:latin typeface="Comic Sans MS" panose="030F0702030302020204" pitchFamily="66" charset="0"/>
              </a:rPr>
              <a:t>lokma</a:t>
            </a:r>
            <a:r>
              <a:rPr lang="en-GB" dirty="0">
                <a:solidFill>
                  <a:srgbClr val="000000"/>
                </a:solidFill>
                <a:latin typeface="Comic Sans MS" panose="030F0702030302020204" pitchFamily="66" charset="0"/>
              </a:rPr>
              <a:t> (shared meal) at the end of the ceremony. </a:t>
            </a:r>
            <a:endParaRPr lang="en-US" dirty="0"/>
          </a:p>
        </p:txBody>
      </p:sp>
      <p:sp>
        <p:nvSpPr>
          <p:cNvPr id="3" name="Rectangle 2"/>
          <p:cNvSpPr/>
          <p:nvPr/>
        </p:nvSpPr>
        <p:spPr>
          <a:xfrm>
            <a:off x="8872695" y="3716285"/>
            <a:ext cx="3101944" cy="646331"/>
          </a:xfrm>
          <a:prstGeom prst="rect">
            <a:avLst/>
          </a:prstGeom>
        </p:spPr>
        <p:txBody>
          <a:bodyPr wrap="square">
            <a:spAutoFit/>
          </a:bodyPr>
          <a:lstStyle/>
          <a:p>
            <a:r>
              <a:rPr lang="en-GB" dirty="0">
                <a:solidFill>
                  <a:srgbClr val="000000"/>
                </a:solidFill>
                <a:latin typeface="Comic Sans MS" panose="030F0702030302020204" pitchFamily="66" charset="0"/>
              </a:rPr>
              <a:t>They perform </a:t>
            </a:r>
            <a:r>
              <a:rPr lang="en-GB" dirty="0" err="1">
                <a:solidFill>
                  <a:srgbClr val="000000"/>
                </a:solidFill>
                <a:latin typeface="Comic Sans MS" panose="030F0702030302020204" pitchFamily="66" charset="0"/>
              </a:rPr>
              <a:t>semah</a:t>
            </a:r>
            <a:r>
              <a:rPr lang="en-GB" dirty="0">
                <a:solidFill>
                  <a:srgbClr val="000000"/>
                </a:solidFill>
                <a:latin typeface="Comic Sans MS" panose="030F0702030302020204" pitchFamily="66" charset="0"/>
              </a:rPr>
              <a:t> (religious dance)  </a:t>
            </a:r>
          </a:p>
        </p:txBody>
      </p:sp>
      <p:sp>
        <p:nvSpPr>
          <p:cNvPr id="5" name="Rectangle 4"/>
          <p:cNvSpPr/>
          <p:nvPr/>
        </p:nvSpPr>
        <p:spPr>
          <a:xfrm>
            <a:off x="366267" y="5675700"/>
            <a:ext cx="2628142" cy="646331"/>
          </a:xfrm>
          <a:prstGeom prst="rect">
            <a:avLst/>
          </a:prstGeom>
        </p:spPr>
        <p:txBody>
          <a:bodyPr wrap="square">
            <a:spAutoFit/>
          </a:bodyPr>
          <a:lstStyle/>
          <a:p>
            <a:r>
              <a:rPr lang="en-GB" dirty="0">
                <a:solidFill>
                  <a:srgbClr val="000000"/>
                </a:solidFill>
                <a:latin typeface="Comic Sans MS" panose="030F0702030302020204" pitchFamily="66" charset="0"/>
              </a:rPr>
              <a:t>They sing Alevi hymns with a </a:t>
            </a:r>
            <a:r>
              <a:rPr lang="en-GB" dirty="0" err="1">
                <a:solidFill>
                  <a:srgbClr val="000000"/>
                </a:solidFill>
                <a:latin typeface="Comic Sans MS" panose="030F0702030302020204" pitchFamily="66" charset="0"/>
              </a:rPr>
              <a:t>saz</a:t>
            </a:r>
            <a:endParaRPr lang="en-GB" dirty="0">
              <a:solidFill>
                <a:srgbClr val="000000"/>
              </a:solidFill>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366267" y="2504360"/>
            <a:ext cx="4178300" cy="3001930"/>
          </a:xfrm>
          <a:prstGeom prst="rect">
            <a:avLst/>
          </a:prstGeom>
        </p:spPr>
      </p:pic>
      <p:pic>
        <p:nvPicPr>
          <p:cNvPr id="4" name="Picture 3"/>
          <p:cNvPicPr>
            <a:picLocks noChangeAspect="1"/>
          </p:cNvPicPr>
          <p:nvPr/>
        </p:nvPicPr>
        <p:blipFill>
          <a:blip r:embed="rId5"/>
          <a:stretch>
            <a:fillRect/>
          </a:stretch>
        </p:blipFill>
        <p:spPr>
          <a:xfrm>
            <a:off x="4524152" y="3752185"/>
            <a:ext cx="3871943" cy="2145722"/>
          </a:xfrm>
          <a:prstGeom prst="rect">
            <a:avLst/>
          </a:prstGeom>
        </p:spPr>
      </p:pic>
      <p:sp>
        <p:nvSpPr>
          <p:cNvPr id="7" name="Title 6"/>
          <p:cNvSpPr>
            <a:spLocks noGrp="1"/>
          </p:cNvSpPr>
          <p:nvPr>
            <p:ph type="title"/>
          </p:nvPr>
        </p:nvSpPr>
        <p:spPr>
          <a:xfrm>
            <a:off x="878394" y="83772"/>
            <a:ext cx="10515600" cy="971306"/>
          </a:xfrm>
          <a:solidFill>
            <a:schemeClr val="accent1">
              <a:lumMod val="20000"/>
              <a:lumOff val="80000"/>
            </a:schemeClr>
          </a:solidFill>
        </p:spPr>
        <p:txBody>
          <a:bodyPr/>
          <a:lstStyle/>
          <a:p>
            <a:r>
              <a:rPr lang="en-GB" dirty="0">
                <a:latin typeface="Comic Sans MS" panose="030F0702030302020204" pitchFamily="66" charset="0"/>
              </a:rPr>
              <a:t>The </a:t>
            </a:r>
            <a:r>
              <a:rPr lang="en-GB" dirty="0" err="1">
                <a:latin typeface="Comic Sans MS" panose="030F0702030302020204" pitchFamily="66" charset="0"/>
              </a:rPr>
              <a:t>Cem</a:t>
            </a:r>
            <a:r>
              <a:rPr lang="en-GB" dirty="0">
                <a:latin typeface="Comic Sans MS" panose="030F0702030302020204" pitchFamily="66" charset="0"/>
              </a:rPr>
              <a:t> ceremony</a:t>
            </a:r>
          </a:p>
        </p:txBody>
      </p:sp>
      <p:sp>
        <p:nvSpPr>
          <p:cNvPr id="8" name="Content Placeholder 7"/>
          <p:cNvSpPr>
            <a:spLocks noGrp="1"/>
          </p:cNvSpPr>
          <p:nvPr>
            <p:ph idx="1"/>
          </p:nvPr>
        </p:nvSpPr>
        <p:spPr>
          <a:xfrm>
            <a:off x="838200" y="3074796"/>
            <a:ext cx="46055" cy="54586"/>
          </a:xfrm>
        </p:spPr>
        <p:txBody>
          <a:bodyPr>
            <a:normAutofit fontScale="25000" lnSpcReduction="20000"/>
          </a:bodyPr>
          <a:lstStyle/>
          <a:p>
            <a:pPr marL="0" indent="0">
              <a:buNone/>
            </a:pPr>
            <a:endParaRPr lang="en-GB" dirty="0"/>
          </a:p>
        </p:txBody>
      </p:sp>
    </p:spTree>
    <p:extLst>
      <p:ext uri="{BB962C8B-B14F-4D97-AF65-F5344CB8AC3E}">
        <p14:creationId xmlns:p14="http://schemas.microsoft.com/office/powerpoint/2010/main" val="35625440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GB" dirty="0">
                <a:latin typeface="Comic Sans MS" panose="030F0702030302020204" pitchFamily="66" charset="0"/>
              </a:rPr>
              <a:t>Draw a picture in each box of something that happens in a Cem ceremony</a:t>
            </a:r>
          </a:p>
        </p:txBody>
      </p:sp>
      <p:graphicFrame>
        <p:nvGraphicFramePr>
          <p:cNvPr id="4" name="Content Placeholder 3">
            <a:extLst>
              <a:ext uri="{FF2B5EF4-FFF2-40B4-BE49-F238E27FC236}">
                <a16:creationId xmlns:a16="http://schemas.microsoft.com/office/drawing/2014/main" id="{4CA6C106-D2C2-4E8F-8366-2CBD522E2638}"/>
              </a:ext>
            </a:extLst>
          </p:cNvPr>
          <p:cNvGraphicFramePr>
            <a:graphicFrameLocks noGrp="1"/>
          </p:cNvGraphicFramePr>
          <p:nvPr>
            <p:ph idx="1"/>
            <p:extLst>
              <p:ext uri="{D42A27DB-BD31-4B8C-83A1-F6EECF244321}">
                <p14:modId xmlns:p14="http://schemas.microsoft.com/office/powerpoint/2010/main" val="2490846919"/>
              </p:ext>
            </p:extLst>
          </p:nvPr>
        </p:nvGraphicFramePr>
        <p:xfrm>
          <a:off x="838200" y="1825624"/>
          <a:ext cx="10515600" cy="3928062"/>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507291535"/>
                    </a:ext>
                  </a:extLst>
                </a:gridCol>
                <a:gridCol w="5257800">
                  <a:extLst>
                    <a:ext uri="{9D8B030D-6E8A-4147-A177-3AD203B41FA5}">
                      <a16:colId xmlns:a16="http://schemas.microsoft.com/office/drawing/2014/main" val="749085134"/>
                    </a:ext>
                  </a:extLst>
                </a:gridCol>
              </a:tblGrid>
              <a:tr h="1964031">
                <a:tc>
                  <a:txBody>
                    <a:bodyPr/>
                    <a:lstStyle/>
                    <a:p>
                      <a:pPr algn="l"/>
                      <a:r>
                        <a:rPr lang="en-GB" sz="2400" dirty="0">
                          <a:latin typeface="+mj-lt"/>
                        </a:rPr>
                        <a:t>Picture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cap="none" spc="0" baseline="0" dirty="0">
                          <a:ln>
                            <a:noFill/>
                          </a:ln>
                          <a:solidFill>
                            <a:schemeClr val="tx1"/>
                          </a:solidFill>
                          <a:uFillTx/>
                          <a:latin typeface="+mj-lt"/>
                          <a:ea typeface="+mn-ea"/>
                          <a:cs typeface="+mn-cs"/>
                          <a:sym typeface="Calibri"/>
                        </a:rPr>
                        <a:t>Picture</a:t>
                      </a:r>
                      <a:r>
                        <a:rPr lang="en-GB" sz="1200" b="0" i="0" u="none" strike="noStrike" cap="none" spc="0" baseline="0" dirty="0">
                          <a:ln>
                            <a:noFill/>
                          </a:ln>
                          <a:solidFill>
                            <a:schemeClr val="tx1"/>
                          </a:solidFill>
                          <a:uFillTx/>
                          <a:latin typeface="+mn-lt"/>
                          <a:ea typeface="+mn-ea"/>
                          <a:cs typeface="+mn-cs"/>
                          <a:sym typeface="Calibri"/>
                        </a:rPr>
                        <a:t> </a:t>
                      </a:r>
                      <a:r>
                        <a:rPr lang="en-GB" sz="2400" b="0" i="0" u="none" strike="noStrike" cap="none" spc="0" baseline="0" dirty="0">
                          <a:ln>
                            <a:noFill/>
                          </a:ln>
                          <a:solidFill>
                            <a:schemeClr val="tx1"/>
                          </a:solidFill>
                          <a:uFillTx/>
                          <a:latin typeface="+mj-lt"/>
                          <a:ea typeface="+mn-ea"/>
                          <a:cs typeface="+mn-cs"/>
                          <a:sym typeface="Calibri"/>
                        </a:rPr>
                        <a:t>2</a:t>
                      </a:r>
                    </a:p>
                    <a:p>
                      <a:pPr algn="l"/>
                      <a:endParaRPr lang="en-GB" dirty="0"/>
                    </a:p>
                  </a:txBody>
                  <a:tcPr/>
                </a:tc>
                <a:extLst>
                  <a:ext uri="{0D108BD9-81ED-4DB2-BD59-A6C34878D82A}">
                    <a16:rowId xmlns:a16="http://schemas.microsoft.com/office/drawing/2014/main" val="340196725"/>
                  </a:ext>
                </a:extLst>
              </a:tr>
              <a:tr h="1964031">
                <a:tc>
                  <a:txBody>
                    <a:bodyPr/>
                    <a:lstStyle/>
                    <a:p>
                      <a:pPr algn="l"/>
                      <a:r>
                        <a:rPr lang="en-GB" sz="2400" b="0" i="0" u="none" strike="noStrike" cap="none" spc="0" baseline="0" dirty="0">
                          <a:ln>
                            <a:noFill/>
                          </a:ln>
                          <a:solidFill>
                            <a:schemeClr val="tx1"/>
                          </a:solidFill>
                          <a:uFillTx/>
                          <a:latin typeface="+mj-lt"/>
                          <a:ea typeface="+mn-ea"/>
                          <a:cs typeface="+mn-cs"/>
                          <a:sym typeface="Calibri"/>
                        </a:rPr>
                        <a:t>Picture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cap="none" spc="0" baseline="0" dirty="0">
                          <a:ln>
                            <a:noFill/>
                          </a:ln>
                          <a:solidFill>
                            <a:schemeClr val="tx1"/>
                          </a:solidFill>
                          <a:uFillTx/>
                          <a:latin typeface="+mj-lt"/>
                          <a:ea typeface="+mn-ea"/>
                          <a:cs typeface="+mn-cs"/>
                          <a:sym typeface="Calibri"/>
                        </a:rPr>
                        <a:t>Picture</a:t>
                      </a:r>
                      <a:r>
                        <a:rPr lang="en-GB" sz="1200" b="0" i="0" u="none" strike="noStrike" cap="none" spc="0" baseline="0" dirty="0">
                          <a:ln>
                            <a:noFill/>
                          </a:ln>
                          <a:solidFill>
                            <a:schemeClr val="tx1"/>
                          </a:solidFill>
                          <a:uFillTx/>
                          <a:latin typeface="+mn-lt"/>
                          <a:ea typeface="+mn-ea"/>
                          <a:cs typeface="+mn-cs"/>
                          <a:sym typeface="Calibri"/>
                        </a:rPr>
                        <a:t> </a:t>
                      </a:r>
                      <a:r>
                        <a:rPr lang="en-GB" sz="2400" b="0" i="0" u="none" strike="noStrike" cap="none" spc="0" baseline="0" dirty="0">
                          <a:ln>
                            <a:noFill/>
                          </a:ln>
                          <a:solidFill>
                            <a:schemeClr val="tx1"/>
                          </a:solidFill>
                          <a:uFillTx/>
                          <a:latin typeface="+mj-lt"/>
                          <a:ea typeface="+mn-ea"/>
                          <a:cs typeface="+mn-cs"/>
                          <a:sym typeface="Calibri"/>
                        </a:rPr>
                        <a:t>4</a:t>
                      </a:r>
                    </a:p>
                    <a:p>
                      <a:pPr algn="l"/>
                      <a:endParaRPr lang="en-GB" dirty="0"/>
                    </a:p>
                  </a:txBody>
                  <a:tcPr/>
                </a:tc>
                <a:extLst>
                  <a:ext uri="{0D108BD9-81ED-4DB2-BD59-A6C34878D82A}">
                    <a16:rowId xmlns:a16="http://schemas.microsoft.com/office/drawing/2014/main" val="3771050861"/>
                  </a:ext>
                </a:extLst>
              </a:tr>
            </a:tbl>
          </a:graphicData>
        </a:graphic>
      </p:graphicFrame>
      <p:sp>
        <p:nvSpPr>
          <p:cNvPr id="5" name="TextBox 4">
            <a:extLst>
              <a:ext uri="{FF2B5EF4-FFF2-40B4-BE49-F238E27FC236}">
                <a16:creationId xmlns:a16="http://schemas.microsoft.com/office/drawing/2014/main" id="{0E735BE7-5171-489F-9209-D8BB0AA271A6}"/>
              </a:ext>
            </a:extLst>
          </p:cNvPr>
          <p:cNvSpPr txBox="1"/>
          <p:nvPr/>
        </p:nvSpPr>
        <p:spPr>
          <a:xfrm>
            <a:off x="838199" y="5880295"/>
            <a:ext cx="73914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a:t>Choose one and explain what is happening and why you think it is important </a:t>
            </a:r>
            <a:endParaRPr kumimoji="0" lang="en-GB" sz="2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487050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317</TotalTime>
  <Words>506</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Comic Sans MS</vt:lpstr>
      <vt:lpstr>Helvetica</vt:lpstr>
      <vt:lpstr>Office Theme</vt:lpstr>
      <vt:lpstr>LO:I can describe what happens in a Cem ceremony. </vt:lpstr>
      <vt:lpstr>What is a ceremony?</vt:lpstr>
      <vt:lpstr>Where are religious ceremonies held?</vt:lpstr>
      <vt:lpstr>What happens in a Cem ceremony?</vt:lpstr>
      <vt:lpstr>The Cem ceremony</vt:lpstr>
      <vt:lpstr>Draw a picture in each box of something that happens in a Cem ceremony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the Alevis prepare for the Cem ceremony? Lesson 4</dc:title>
  <dc:creator>Julia Clarke</dc:creator>
  <cp:lastModifiedBy>bill moore</cp:lastModifiedBy>
  <cp:revision>21</cp:revision>
  <dcterms:modified xsi:type="dcterms:W3CDTF">2018-04-17T10:16:57Z</dcterms:modified>
</cp:coreProperties>
</file>