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8" r:id="rId3"/>
    <p:sldId id="263" r:id="rId4"/>
    <p:sldId id="264" r:id="rId5"/>
    <p:sldId id="266" r:id="rId6"/>
    <p:sldId id="268" r:id="rId7"/>
    <p:sldId id="269" r:id="rId8"/>
    <p:sldId id="270" r:id="rId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007" autoAdjust="0"/>
  </p:normalViewPr>
  <p:slideViewPr>
    <p:cSldViewPr>
      <p:cViewPr varScale="1">
        <p:scale>
          <a:sx n="52" d="100"/>
          <a:sy n="52" d="100"/>
        </p:scale>
        <p:origin x="1434"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10190868"/>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381000" y="685800"/>
            <a:ext cx="6096000" cy="3429000"/>
          </a:xfrm>
          <a:prstGeom prst="rect">
            <a:avLst/>
          </a:prstGeom>
        </p:spPr>
        <p:txBody>
          <a:bodyPr/>
          <a:lstStyle/>
          <a:p>
            <a:endParaRPr/>
          </a:p>
        </p:txBody>
      </p:sp>
      <p:sp>
        <p:nvSpPr>
          <p:cNvPr id="115" name="Shape 115"/>
          <p:cNvSpPr>
            <a:spLocks noGrp="1"/>
          </p:cNvSpPr>
          <p:nvPr>
            <p:ph type="body" sz="quarter" idx="1"/>
          </p:nvPr>
        </p:nvSpPr>
        <p:spPr>
          <a:prstGeom prst="rect">
            <a:avLst/>
          </a:prstGeom>
        </p:spPr>
        <p:txBody>
          <a:bodyPr/>
          <a:lstStyle/>
          <a:p>
            <a:r>
              <a:rPr lang="en-GB" dirty="0"/>
              <a:t>1. </a:t>
            </a:r>
            <a:r>
              <a:rPr dirty="0"/>
              <a:t>This will be something for adapting to the needs and context of the pupils</a:t>
            </a:r>
            <a:r>
              <a:rPr lang="en-GB" dirty="0"/>
              <a:t>, depending on how much they already know (from KS1 for example) and whether there are Alevi children in the class</a:t>
            </a:r>
            <a:r>
              <a:rPr dirty="0"/>
              <a:t>.</a:t>
            </a:r>
          </a:p>
          <a:p>
            <a:endParaRPr dirty="0"/>
          </a:p>
          <a:p>
            <a:r>
              <a:rPr dirty="0"/>
              <a:t>There is a lot of information and a linked worksheet. The purpose is to encourage the children to think about how the Cemevi helps the Alevis to live out their religion and way of life. The rituals, the 12 services and especially the Semah express key beliefs. Focus on:</a:t>
            </a:r>
          </a:p>
          <a:p>
            <a:pPr marL="181171" indent="-181171">
              <a:buSzPct val="100000"/>
              <a:buFont typeface="Arial"/>
              <a:buChar char="•"/>
            </a:pPr>
            <a:r>
              <a:rPr dirty="0" err="1"/>
              <a:t>Hakk</a:t>
            </a:r>
            <a:r>
              <a:rPr dirty="0"/>
              <a:t> is in everyone. We need to look for </a:t>
            </a:r>
            <a:r>
              <a:rPr dirty="0" err="1"/>
              <a:t>Hakk</a:t>
            </a:r>
            <a:r>
              <a:rPr dirty="0"/>
              <a:t>/God in ourselves and in everyone</a:t>
            </a:r>
          </a:p>
          <a:p>
            <a:pPr marL="181171" indent="-181171">
              <a:buSzPct val="100000"/>
              <a:buFont typeface="Arial"/>
              <a:buChar char="•"/>
            </a:pPr>
            <a:r>
              <a:rPr dirty="0"/>
              <a:t>All people are equal</a:t>
            </a:r>
          </a:p>
          <a:p>
            <a:pPr marL="181171" indent="-181171">
              <a:buSzPct val="100000"/>
              <a:buFont typeface="Arial"/>
              <a:buChar char="•"/>
            </a:pPr>
            <a:r>
              <a:rPr dirty="0"/>
              <a:t>We should support the underdog</a:t>
            </a:r>
          </a:p>
          <a:p>
            <a:pPr marL="181171" indent="-181171">
              <a:buSzPct val="100000"/>
              <a:buFont typeface="Arial"/>
              <a:buChar char="•"/>
            </a:pPr>
            <a:r>
              <a:rPr dirty="0"/>
              <a:t>We should serve and help everyone in the community</a:t>
            </a:r>
          </a:p>
          <a:p>
            <a:pPr marL="181171" indent="-181171">
              <a:buSzPct val="100000"/>
              <a:buFont typeface="Arial"/>
              <a:buChar char="•"/>
            </a:pPr>
            <a:r>
              <a:rPr dirty="0"/>
              <a:t>We should all strive to be the best person we can be</a:t>
            </a:r>
          </a:p>
          <a:p>
            <a:pPr marL="181171" indent="-181171">
              <a:buSzPct val="100000"/>
              <a:buFont typeface="Arial"/>
              <a:buChar char="•"/>
            </a:pPr>
            <a:r>
              <a:rPr dirty="0"/>
              <a:t>This is achieved through the beliefs and teachings and practices of Alevism</a:t>
            </a:r>
          </a:p>
          <a:p>
            <a:pPr marL="181171" indent="-181171">
              <a:buSzPct val="100000"/>
              <a:buFont typeface="Arial"/>
              <a:buChar char="•"/>
            </a:pPr>
            <a:r>
              <a:rPr dirty="0"/>
              <a:t>The cemevi is where this takes place</a:t>
            </a:r>
          </a:p>
          <a:p>
            <a:endParaRPr dirty="0"/>
          </a:p>
          <a:p>
            <a:r>
              <a:rPr dirty="0"/>
              <a:t>Use questioning to build bridges between the material and the pupils’ experience as well as to get them to think.</a:t>
            </a:r>
          </a:p>
          <a:p>
            <a:endParaRPr dirty="0"/>
          </a:p>
          <a:p>
            <a:r>
              <a:rPr dirty="0"/>
              <a:t>Complex ideas such as ‘oppression’ will need careful handling and skilled unpicking by the teacher. This is an important dimension of Alevism and could be said to link to the purported tendency of British people to side with the under-dog. There are good links here with SMSC and ‘British values’ and could be a real opportunity to explore values and how they influence our behaviour.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381000" y="685800"/>
            <a:ext cx="6096000" cy="3429000"/>
          </a:xfrm>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r>
              <a:rPr lang="en-GB" dirty="0"/>
              <a:t>2. </a:t>
            </a:r>
            <a:r>
              <a:rPr dirty="0"/>
              <a:t>The first picture is of an ancient Cemevi in Turkey built in the 13thC.</a:t>
            </a:r>
          </a:p>
          <a:p>
            <a:r>
              <a:rPr dirty="0"/>
              <a:t>The second is a modern Turkish Cemevi</a:t>
            </a:r>
            <a:r>
              <a:rPr lang="en-GB" dirty="0"/>
              <a:t> recently built in London</a:t>
            </a:r>
            <a:r>
              <a:rPr dirty="0"/>
              <a:t>.</a:t>
            </a:r>
          </a:p>
          <a:p>
            <a:endParaRPr dirty="0"/>
          </a:p>
          <a:p>
            <a:r>
              <a:rPr dirty="0"/>
              <a:t>Link this to the belief that </a:t>
            </a:r>
            <a:r>
              <a:rPr dirty="0" err="1"/>
              <a:t>Hakk</a:t>
            </a:r>
            <a:r>
              <a:rPr dirty="0"/>
              <a:t> is in everyone and therefore on equality and sharing. </a:t>
            </a:r>
            <a:r>
              <a:rPr lang="en-GB" dirty="0"/>
              <a:t>People sit together, facing each other and get involved in various ways. </a:t>
            </a:r>
            <a:r>
              <a:rPr dirty="0"/>
              <a:t>A good link to their experience is</a:t>
            </a:r>
            <a:r>
              <a:rPr lang="en-GB" dirty="0"/>
              <a:t>circle time.</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381000" y="685800"/>
            <a:ext cx="6096000" cy="3429000"/>
          </a:xfrm>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r>
              <a:rPr lang="en-GB" dirty="0"/>
              <a:t>3. </a:t>
            </a:r>
            <a:r>
              <a:rPr dirty="0"/>
              <a:t>The picture shows a man resolving an issue with the aid of the Dede and the whole community. The process involves being honest with yourself as well as with others and is not always easy. Such conflict resolution enables the community to work well together. It also helps people to try to be the best they can be.</a:t>
            </a:r>
          </a:p>
          <a:p>
            <a:endParaRPr dirty="0"/>
          </a:p>
          <a:p>
            <a:endParaRPr dirty="0"/>
          </a:p>
          <a:p>
            <a:r>
              <a:rPr dirty="0"/>
              <a:t>Why is it important to resolve conflicts in a group? </a:t>
            </a:r>
          </a:p>
          <a:p>
            <a:pPr marL="0" marR="0" lvl="0" indent="0" defTabSz="914400" eaLnBrk="1" fontAlgn="auto" latinLnBrk="0" hangingPunct="1">
              <a:lnSpc>
                <a:spcPct val="100000"/>
              </a:lnSpc>
              <a:spcBef>
                <a:spcPts val="0"/>
              </a:spcBef>
              <a:spcAft>
                <a:spcPts val="0"/>
              </a:spcAft>
              <a:buClrTx/>
              <a:buSzTx/>
              <a:buFontTx/>
              <a:buNone/>
              <a:tabLst/>
              <a:defRPr/>
            </a:pPr>
            <a:r>
              <a:rPr dirty="0"/>
              <a:t>How do you resolve conflicts?</a:t>
            </a:r>
            <a:r>
              <a:rPr lang="en-GB" dirty="0"/>
              <a:t> </a:t>
            </a:r>
          </a:p>
          <a:p>
            <a:pPr marL="0" marR="0" lvl="0" indent="0" defTabSz="914400" eaLnBrk="1" fontAlgn="auto" latinLnBrk="0" hangingPunct="1">
              <a:lnSpc>
                <a:spcPct val="100000"/>
              </a:lnSpc>
              <a:spcBef>
                <a:spcPts val="0"/>
              </a:spcBef>
              <a:spcAft>
                <a:spcPts val="0"/>
              </a:spcAft>
              <a:buClrTx/>
              <a:buSzTx/>
              <a:buFontTx/>
              <a:buNone/>
              <a:tabLst/>
              <a:defRPr/>
            </a:pPr>
            <a:r>
              <a:rPr lang="en-GB" dirty="0"/>
              <a:t>Link to pupils’ own experiences of arguments and conflicts with their friends, in school and possibly at home. Explore feelings, contexts, needs and ways of making up with others.</a:t>
            </a:r>
          </a:p>
          <a:p>
            <a:pPr marL="0" marR="0" lvl="0" indent="0" defTabSz="914400" eaLnBrk="1" fontAlgn="auto" latinLnBrk="0" hangingPunct="1">
              <a:lnSpc>
                <a:spcPct val="100000"/>
              </a:lnSpc>
              <a:spcBef>
                <a:spcPts val="0"/>
              </a:spcBef>
              <a:spcAft>
                <a:spcPts val="0"/>
              </a:spcAft>
              <a:buClrTx/>
              <a:buSzTx/>
              <a:buFontTx/>
              <a:buNone/>
              <a:tabLst/>
              <a:defRPr/>
            </a:pPr>
            <a:r>
              <a:rPr lang="en-GB" dirty="0"/>
              <a:t>What would happen if conflicts and disagreements weren’t sorted out?</a:t>
            </a:r>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dirty="0"/>
              <a:t>4. </a:t>
            </a:r>
            <a:r>
              <a:rPr dirty="0"/>
              <a:t>Explore the symbolism of light (knowledge, good, enlightenment, God)</a:t>
            </a:r>
          </a:p>
          <a:p>
            <a:endParaRPr dirty="0"/>
          </a:p>
          <a:p>
            <a:r>
              <a:rPr dirty="0"/>
              <a:t>Usually three candles are lit – </a:t>
            </a:r>
            <a:r>
              <a:rPr dirty="0" err="1"/>
              <a:t>Hakk</a:t>
            </a:r>
            <a:r>
              <a:rPr dirty="0"/>
              <a:t>, </a:t>
            </a:r>
            <a:r>
              <a:rPr dirty="0" err="1"/>
              <a:t>Muhamet</a:t>
            </a:r>
            <a:r>
              <a:rPr dirty="0"/>
              <a:t> and Ali.</a:t>
            </a:r>
          </a:p>
          <a:p>
            <a:endParaRPr dirty="0"/>
          </a:p>
          <a:p>
            <a:r>
              <a:rPr dirty="0"/>
              <a:t>Explain that for Alevis, there is no Holy Book (unlike eg Christianity, Islam, Sikhism) but the teachings and beliefs are expressed through the music, poetry and hymns with the </a:t>
            </a:r>
            <a:r>
              <a:rPr dirty="0" err="1"/>
              <a:t>saz</a:t>
            </a:r>
            <a:r>
              <a:rPr dirty="0"/>
              <a:t>.</a:t>
            </a:r>
          </a:p>
          <a:p>
            <a:endParaRPr dirty="0"/>
          </a:p>
          <a:p>
            <a:r>
              <a:rPr dirty="0"/>
              <a:t>What do you think ‘holy book with strings’ means?</a:t>
            </a:r>
          </a:p>
          <a:p>
            <a:r>
              <a:rPr dirty="0"/>
              <a:t>So how important are the hymns and poems? Why?</a:t>
            </a:r>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381000" y="685800"/>
            <a:ext cx="6096000" cy="3429000"/>
          </a:xfrm>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p>
            <a:r>
              <a:rPr lang="en-GB" dirty="0"/>
              <a:t>5. </a:t>
            </a:r>
            <a:r>
              <a:rPr dirty="0"/>
              <a:t>There are two elements to this and you may want to focus carefully on how you explore this with children.</a:t>
            </a:r>
          </a:p>
          <a:p>
            <a:endParaRPr dirty="0"/>
          </a:p>
          <a:p>
            <a:r>
              <a:rPr dirty="0"/>
              <a:t>The first part of this is that through the music, poems and movements of the </a:t>
            </a:r>
            <a:r>
              <a:rPr dirty="0" err="1"/>
              <a:t>semah</a:t>
            </a:r>
            <a:r>
              <a:rPr dirty="0"/>
              <a:t>, the dancers have deep feelings of becoming one with </a:t>
            </a:r>
            <a:r>
              <a:rPr dirty="0" err="1"/>
              <a:t>Hakk</a:t>
            </a:r>
            <a:r>
              <a:rPr dirty="0"/>
              <a:t>/God and each other. They become immersed in the dance in a way like children can become immersed in a story. This helps </a:t>
            </a:r>
            <a:r>
              <a:rPr dirty="0" err="1"/>
              <a:t>Alevis</a:t>
            </a:r>
            <a:r>
              <a:rPr dirty="0"/>
              <a:t> experience the equality and unity of all humanity as expressions of </a:t>
            </a:r>
            <a:r>
              <a:rPr dirty="0" err="1"/>
              <a:t>Hakk</a:t>
            </a:r>
            <a:r>
              <a:rPr dirty="0"/>
              <a:t>. The words of the hymns and poems remind them of how they should live, whilst the music and dance engage them more deeply as a group in the feelings and attitudes needed to become the best they can be. Imagine a birthday party in which people only SAID happy birthday as opposed to one where everyone sings it together.</a:t>
            </a:r>
          </a:p>
          <a:p>
            <a:endParaRPr dirty="0"/>
          </a:p>
          <a:p>
            <a:r>
              <a:rPr dirty="0"/>
              <a:t>Linking to oppression may be more difficult. Link to bullying and also to supporting the under-dog – helping those who are suffering. Bullying is an abuse of power in a relationship and is a form of oppressing someone that they can relate to.</a:t>
            </a:r>
          </a:p>
          <a:p>
            <a:endParaRPr dirty="0"/>
          </a:p>
          <a:p>
            <a:r>
              <a:rPr dirty="0"/>
              <a:t>What does ‘oppressed’ mean?</a:t>
            </a:r>
          </a:p>
          <a:p>
            <a:r>
              <a:rPr dirty="0" err="1"/>
              <a:t>Alevis</a:t>
            </a:r>
            <a:r>
              <a:rPr dirty="0"/>
              <a:t> believe we are all equal.</a:t>
            </a:r>
          </a:p>
          <a:p>
            <a:r>
              <a:rPr dirty="0"/>
              <a:t>They believe there is a bit of </a:t>
            </a:r>
            <a:r>
              <a:rPr dirty="0" err="1"/>
              <a:t>Hakk</a:t>
            </a:r>
            <a:r>
              <a:rPr dirty="0"/>
              <a:t> in everyone.</a:t>
            </a:r>
          </a:p>
          <a:p>
            <a:r>
              <a:rPr dirty="0"/>
              <a:t>How do they show this in the </a:t>
            </a:r>
            <a:r>
              <a:rPr dirty="0" err="1"/>
              <a:t>Cem</a:t>
            </a:r>
            <a:r>
              <a:rPr dirty="0"/>
              <a:t>? (</a:t>
            </a:r>
            <a:r>
              <a:rPr dirty="0" err="1"/>
              <a:t>Semah</a:t>
            </a:r>
            <a:r>
              <a:rPr dirty="0"/>
              <a:t>, 12 Services)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381000" y="685800"/>
            <a:ext cx="6096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r>
              <a:rPr lang="en-GB" dirty="0"/>
              <a:t>6. </a:t>
            </a:r>
            <a:r>
              <a:rPr dirty="0" err="1"/>
              <a:t>Hace</a:t>
            </a:r>
            <a:r>
              <a:rPr dirty="0"/>
              <a:t> </a:t>
            </a:r>
            <a:r>
              <a:rPr dirty="0" err="1"/>
              <a:t>Bektash</a:t>
            </a:r>
            <a:r>
              <a:rPr dirty="0"/>
              <a:t> </a:t>
            </a:r>
            <a:r>
              <a:rPr dirty="0" err="1"/>
              <a:t>Veli</a:t>
            </a:r>
            <a:r>
              <a:rPr dirty="0"/>
              <a:t>, the 13</a:t>
            </a:r>
            <a:r>
              <a:rPr baseline="30000" dirty="0"/>
              <a:t>th</a:t>
            </a:r>
            <a:r>
              <a:rPr dirty="0"/>
              <a:t> C founding Saint (</a:t>
            </a:r>
            <a:r>
              <a:rPr dirty="0" err="1"/>
              <a:t>Pir</a:t>
            </a:r>
            <a:r>
              <a:rPr dirty="0"/>
              <a:t>) of Alevism, said that ‘</a:t>
            </a:r>
            <a:r>
              <a:rPr b="1" dirty="0"/>
              <a:t>the end of the path would be dark if the path is not knowledge (science)</a:t>
            </a:r>
            <a:r>
              <a:rPr dirty="0"/>
              <a:t>.’ Alevis should be open, questioning and see themselves as on a continuing journey through life. They should not accept claims of truth that have not been justified (through reason) or evidenced (through experience) and they should stand against falsehood and lies. It is fair to say that he would not have been a fan of fake news!!!!</a:t>
            </a:r>
          </a:p>
          <a:p>
            <a:endParaRPr dirty="0"/>
          </a:p>
          <a:p>
            <a:r>
              <a:rPr dirty="0"/>
              <a:t>Knowledge and education are very important for Alevis. God is known as </a:t>
            </a:r>
            <a:r>
              <a:rPr dirty="0" err="1"/>
              <a:t>Hakk</a:t>
            </a:r>
            <a:r>
              <a:rPr dirty="0"/>
              <a:t> (Truth) after all! They encourage their children to learn and to question.</a:t>
            </a:r>
          </a:p>
          <a:p>
            <a:endParaRPr dirty="0"/>
          </a:p>
          <a:p>
            <a:r>
              <a:rPr dirty="0"/>
              <a:t>Education and learning are important in Alevism and so the Cemevi is also used to help children learn, not just about their religion and culture, but also (especially in Europe) to help them with their school work. Thus, for example, there will be extra catch up classes for </a:t>
            </a:r>
            <a:r>
              <a:rPr dirty="0" err="1"/>
              <a:t>maths</a:t>
            </a:r>
            <a:r>
              <a:rPr dirty="0"/>
              <a:t> and Literacy.</a:t>
            </a:r>
          </a:p>
          <a:p>
            <a:endParaRPr dirty="0"/>
          </a:p>
          <a:p>
            <a:r>
              <a:rPr dirty="0"/>
              <a:t>You might explore with children why learning and education are important not just for jobs but also for growing as, and becoming</a:t>
            </a:r>
            <a:r>
              <a:rPr lang="en-GB" dirty="0"/>
              <a:t>,</a:t>
            </a:r>
            <a:r>
              <a:rPr dirty="0"/>
              <a:t> a better, person.</a:t>
            </a:r>
            <a:r>
              <a:rPr lang="en-GB" dirty="0"/>
              <a:t> We don’t just learn facts, we also learn values – rules and ideas to live by.</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7. This task can be done in small groups, pairs or individually, or a combination of these. You might develop a ‘question wall’ with a picture of or from a Cemevi and the pupils’ questions around it. </a:t>
            </a:r>
          </a:p>
          <a:p>
            <a:endParaRPr lang="en-GB" dirty="0"/>
          </a:p>
          <a:p>
            <a:r>
              <a:rPr lang="en-GB" dirty="0"/>
              <a:t>Encourage pupils to ask deeper questions exploring not just the ‘what’ and ‘how’, but the ‘why’ and the significance, meaning and impact – the ‘so what’ – of what they are learning. If you use Philosophy for Children (P4C) you might use some of the techniques there for developing deeper questions.</a:t>
            </a:r>
          </a:p>
        </p:txBody>
      </p:sp>
    </p:spTree>
    <p:extLst>
      <p:ext uri="{BB962C8B-B14F-4D97-AF65-F5344CB8AC3E}">
        <p14:creationId xmlns:p14="http://schemas.microsoft.com/office/powerpoint/2010/main" val="3554451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8. If you can visit a Cemevi, this will help bring it to life and allow for encounter between pupils and the Alevi community. If not, try to invite an Alevi in to answer questions and respond.</a:t>
            </a:r>
          </a:p>
        </p:txBody>
      </p:sp>
    </p:spTree>
    <p:extLst>
      <p:ext uri="{BB962C8B-B14F-4D97-AF65-F5344CB8AC3E}">
        <p14:creationId xmlns:p14="http://schemas.microsoft.com/office/powerpoint/2010/main" val="2899814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
          <p:cNvSpPr txBox="1">
            <a:spLocks noGrp="1"/>
          </p:cNvSpPr>
          <p:nvPr>
            <p:ph type="ctrTitle"/>
          </p:nvPr>
        </p:nvSpPr>
        <p:spPr>
          <a:xfrm>
            <a:off x="1415480" y="548680"/>
            <a:ext cx="9144000" cy="1584177"/>
          </a:xfrm>
          <a:prstGeom prst="rect">
            <a:avLst/>
          </a:prstGeom>
          <a:solidFill>
            <a:schemeClr val="accent1">
              <a:lumMod val="20000"/>
              <a:lumOff val="80000"/>
            </a:schemeClr>
          </a:solidFill>
        </p:spPr>
        <p:txBody>
          <a:bodyPr>
            <a:normAutofit fontScale="90000"/>
          </a:bodyPr>
          <a:lstStyle/>
          <a:p>
            <a:r>
              <a:rPr dirty="0">
                <a:latin typeface="Comic Sans MS" panose="030F0702030302020204" pitchFamily="66" charset="0"/>
              </a:rPr>
              <a:t>What does the </a:t>
            </a:r>
            <a:r>
              <a:rPr dirty="0" err="1">
                <a:latin typeface="Comic Sans MS" panose="030F0702030302020204" pitchFamily="66" charset="0"/>
              </a:rPr>
              <a:t>Cemevi</a:t>
            </a:r>
            <a:r>
              <a:rPr dirty="0">
                <a:latin typeface="Comic Sans MS" panose="030F0702030302020204" pitchFamily="66" charset="0"/>
              </a:rPr>
              <a:t> show about Alevi beliefs?</a:t>
            </a:r>
          </a:p>
        </p:txBody>
      </p:sp>
      <p:sp>
        <p:nvSpPr>
          <p:cNvPr id="113" name="Subtitle 2"/>
          <p:cNvSpPr txBox="1">
            <a:spLocks noGrp="1"/>
          </p:cNvSpPr>
          <p:nvPr>
            <p:ph type="subTitle" sz="quarter" idx="1"/>
          </p:nvPr>
        </p:nvSpPr>
        <p:spPr>
          <a:xfrm>
            <a:off x="4583832" y="2276872"/>
            <a:ext cx="2339752" cy="403027"/>
          </a:xfrm>
          <a:prstGeom prst="rect">
            <a:avLst/>
          </a:prstGeom>
          <a:solidFill>
            <a:schemeClr val="accent1">
              <a:lumMod val="20000"/>
              <a:lumOff val="80000"/>
            </a:schemeClr>
          </a:solidFill>
        </p:spPr>
        <p:txBody>
          <a:bodyPr>
            <a:normAutofit lnSpcReduction="10000"/>
          </a:bodyPr>
          <a:lstStyle/>
          <a:p>
            <a:r>
              <a:rPr dirty="0">
                <a:latin typeface="Comic Sans MS" panose="030F0702030302020204" pitchFamily="66" charset="0"/>
              </a:rPr>
              <a:t>LKS2 Lesson 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9656" y="2996952"/>
            <a:ext cx="5431532" cy="3621021"/>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3"/>
          <p:cNvSpPr txBox="1">
            <a:spLocks noGrp="1"/>
          </p:cNvSpPr>
          <p:nvPr>
            <p:ph type="title"/>
          </p:nvPr>
        </p:nvSpPr>
        <p:spPr>
          <a:xfrm>
            <a:off x="838200" y="365125"/>
            <a:ext cx="3313584" cy="814013"/>
          </a:xfrm>
          <a:prstGeom prst="rect">
            <a:avLst/>
          </a:prstGeom>
          <a:solidFill>
            <a:schemeClr val="accent1">
              <a:lumMod val="20000"/>
              <a:lumOff val="80000"/>
            </a:schemeClr>
          </a:solidFill>
        </p:spPr>
        <p:txBody>
          <a:bodyPr/>
          <a:lstStyle/>
          <a:p>
            <a:r>
              <a:rPr dirty="0">
                <a:latin typeface="Comic Sans MS" panose="030F0702030302020204" pitchFamily="66" charset="0"/>
              </a:rPr>
              <a:t>The </a:t>
            </a:r>
            <a:r>
              <a:rPr dirty="0" err="1">
                <a:latin typeface="Comic Sans MS" panose="030F0702030302020204" pitchFamily="66" charset="0"/>
              </a:rPr>
              <a:t>Cemevi</a:t>
            </a:r>
            <a:endParaRPr dirty="0">
              <a:latin typeface="Comic Sans MS" panose="030F0702030302020204" pitchFamily="66" charset="0"/>
            </a:endParaRPr>
          </a:p>
        </p:txBody>
      </p:sp>
      <p:sp>
        <p:nvSpPr>
          <p:cNvPr id="123" name="Content Placeholder 4"/>
          <p:cNvSpPr txBox="1">
            <a:spLocks noGrp="1"/>
          </p:cNvSpPr>
          <p:nvPr>
            <p:ph type="body" sz="half" idx="1"/>
          </p:nvPr>
        </p:nvSpPr>
        <p:spPr>
          <a:xfrm>
            <a:off x="400878" y="1608550"/>
            <a:ext cx="4118113" cy="4866725"/>
          </a:xfrm>
          <a:prstGeom prst="rect">
            <a:avLst/>
          </a:prstGeom>
        </p:spPr>
        <p:txBody>
          <a:bodyPr/>
          <a:lstStyle/>
          <a:p>
            <a:pPr marL="0" indent="0">
              <a:lnSpc>
                <a:spcPct val="81000"/>
              </a:lnSpc>
              <a:buSzTx/>
              <a:buNone/>
            </a:pPr>
            <a:r>
              <a:rPr dirty="0">
                <a:latin typeface="Comic Sans MS" panose="030F0702030302020204" pitchFamily="66" charset="0"/>
              </a:rPr>
              <a:t>The </a:t>
            </a:r>
            <a:r>
              <a:rPr dirty="0" err="1">
                <a:latin typeface="Comic Sans MS" panose="030F0702030302020204" pitchFamily="66" charset="0"/>
              </a:rPr>
              <a:t>Cemevi</a:t>
            </a:r>
            <a:r>
              <a:rPr dirty="0">
                <a:latin typeface="Comic Sans MS" panose="030F0702030302020204" pitchFamily="66" charset="0"/>
              </a:rPr>
              <a:t> is the place for </a:t>
            </a:r>
            <a:r>
              <a:rPr dirty="0" err="1">
                <a:latin typeface="Comic Sans MS" panose="030F0702030302020204" pitchFamily="66" charset="0"/>
              </a:rPr>
              <a:t>Alevis</a:t>
            </a:r>
            <a:r>
              <a:rPr dirty="0">
                <a:latin typeface="Comic Sans MS" panose="030F0702030302020204" pitchFamily="66" charset="0"/>
              </a:rPr>
              <a:t> to come together and worship. This </a:t>
            </a:r>
            <a:r>
              <a:rPr b="1" dirty="0">
                <a:latin typeface="Comic Sans MS" panose="030F0702030302020204" pitchFamily="66" charset="0"/>
              </a:rPr>
              <a:t>ceremony</a:t>
            </a:r>
            <a:r>
              <a:rPr dirty="0">
                <a:latin typeface="Comic Sans MS" panose="030F0702030302020204" pitchFamily="66" charset="0"/>
              </a:rPr>
              <a:t> is called </a:t>
            </a:r>
            <a:r>
              <a:rPr b="1" dirty="0" err="1">
                <a:latin typeface="Comic Sans MS" panose="030F0702030302020204" pitchFamily="66" charset="0"/>
              </a:rPr>
              <a:t>Cem</a:t>
            </a:r>
            <a:r>
              <a:rPr dirty="0">
                <a:latin typeface="Comic Sans MS" panose="030F0702030302020204" pitchFamily="66" charset="0"/>
              </a:rPr>
              <a:t>. If possible everyone will sit in a circle facing each other. </a:t>
            </a:r>
          </a:p>
          <a:p>
            <a:pPr>
              <a:lnSpc>
                <a:spcPct val="81000"/>
              </a:lnSpc>
            </a:pPr>
            <a:r>
              <a:rPr dirty="0">
                <a:latin typeface="Comic Sans MS" panose="030F0702030302020204" pitchFamily="66" charset="0"/>
              </a:rPr>
              <a:t>Why do you think they will face each other?</a:t>
            </a:r>
          </a:p>
          <a:p>
            <a:pPr>
              <a:lnSpc>
                <a:spcPct val="81000"/>
              </a:lnSpc>
            </a:pPr>
            <a:r>
              <a:rPr dirty="0">
                <a:latin typeface="Comic Sans MS" panose="030F0702030302020204" pitchFamily="66" charset="0"/>
              </a:rPr>
              <a:t>What do you think this shows about their beliefs about people?</a:t>
            </a:r>
          </a:p>
        </p:txBody>
      </p:sp>
      <p:pic>
        <p:nvPicPr>
          <p:cNvPr id="124" name="Content Placeholder 6" descr="Content Placeholder 6"/>
          <p:cNvPicPr>
            <a:picLocks noChangeAspect="1"/>
          </p:cNvPicPr>
          <p:nvPr/>
        </p:nvPicPr>
        <p:blipFill>
          <a:blip r:embed="rId3">
            <a:extLst/>
          </a:blip>
          <a:stretch>
            <a:fillRect/>
          </a:stretch>
        </p:blipFill>
        <p:spPr>
          <a:xfrm>
            <a:off x="4956311" y="207650"/>
            <a:ext cx="4678018" cy="3237915"/>
          </a:xfrm>
          <a:prstGeom prst="rect">
            <a:avLst/>
          </a:prstGeom>
          <a:ln w="12700">
            <a:miter lim="400000"/>
          </a:ln>
        </p:spPr>
      </p:pic>
      <p:pic>
        <p:nvPicPr>
          <p:cNvPr id="125"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6311" y="3723457"/>
            <a:ext cx="4696064" cy="2641536"/>
          </a:xfrm>
          <a:prstGeom prst="rect">
            <a:avLst/>
          </a:prstGeom>
          <a:ln w="12700">
            <a:miter lim="400000"/>
          </a:ln>
        </p:spPr>
      </p:pic>
      <p:sp>
        <p:nvSpPr>
          <p:cNvPr id="126" name="TextBox 1"/>
          <p:cNvSpPr txBox="1"/>
          <p:nvPr/>
        </p:nvSpPr>
        <p:spPr>
          <a:xfrm>
            <a:off x="9768408" y="604911"/>
            <a:ext cx="1941343" cy="120032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dirty="0">
                <a:latin typeface="Comic Sans MS" panose="030F0702030302020204" pitchFamily="66" charset="0"/>
              </a:rPr>
              <a:t>Ancient Anatolian </a:t>
            </a:r>
            <a:r>
              <a:rPr dirty="0" err="1">
                <a:latin typeface="Comic Sans MS" panose="030F0702030302020204" pitchFamily="66" charset="0"/>
              </a:rPr>
              <a:t>Cemevi</a:t>
            </a:r>
            <a:r>
              <a:rPr dirty="0">
                <a:latin typeface="Comic Sans MS" panose="030F0702030302020204" pitchFamily="66" charset="0"/>
              </a:rPr>
              <a:t> (13thC)</a:t>
            </a:r>
            <a:endParaRPr lang="en-GB" dirty="0">
              <a:latin typeface="Comic Sans MS" panose="030F0702030302020204" pitchFamily="66" charset="0"/>
            </a:endParaRPr>
          </a:p>
          <a:p>
            <a:r>
              <a:rPr dirty="0">
                <a:latin typeface="Comic Sans MS" panose="030F0702030302020204" pitchFamily="66" charset="0"/>
              </a:rPr>
              <a:t> Philip Andre</a:t>
            </a:r>
          </a:p>
        </p:txBody>
      </p:sp>
      <p:sp>
        <p:nvSpPr>
          <p:cNvPr id="127" name="TextBox 7"/>
          <p:cNvSpPr txBox="1"/>
          <p:nvPr/>
        </p:nvSpPr>
        <p:spPr>
          <a:xfrm>
            <a:off x="9768408" y="4198142"/>
            <a:ext cx="1941343" cy="650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dirty="0">
                <a:latin typeface="Comic Sans MS" panose="030F0702030302020204" pitchFamily="66" charset="0"/>
              </a:rPr>
              <a:t>Modern </a:t>
            </a:r>
            <a:r>
              <a:rPr dirty="0" err="1">
                <a:latin typeface="Comic Sans MS" panose="030F0702030302020204" pitchFamily="66" charset="0"/>
              </a:rPr>
              <a:t>Cemevi</a:t>
            </a:r>
            <a:r>
              <a:rPr dirty="0">
                <a:latin typeface="Comic Sans MS" panose="030F0702030302020204" pitchFamily="66" charset="0"/>
              </a:rPr>
              <a:t> in </a:t>
            </a:r>
            <a:r>
              <a:rPr lang="en-GB" dirty="0">
                <a:latin typeface="Comic Sans MS" panose="030F0702030302020204" pitchFamily="66" charset="0"/>
              </a:rPr>
              <a:t>London (2018)</a:t>
            </a:r>
            <a:endParaRPr dirty="0">
              <a:latin typeface="Comic Sans MS" panose="030F0702030302020204" pitchFamily="66"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ontent Placeholder 2"/>
          <p:cNvSpPr txBox="1">
            <a:spLocks noGrp="1"/>
          </p:cNvSpPr>
          <p:nvPr>
            <p:ph type="body" sz="half" idx="1"/>
          </p:nvPr>
        </p:nvSpPr>
        <p:spPr>
          <a:xfrm>
            <a:off x="520147" y="1852129"/>
            <a:ext cx="5181601" cy="4351338"/>
          </a:xfrm>
          <a:prstGeom prst="rect">
            <a:avLst/>
          </a:prstGeom>
        </p:spPr>
        <p:txBody>
          <a:bodyPr/>
          <a:lstStyle/>
          <a:p>
            <a:pPr marL="0" indent="0">
              <a:buSzTx/>
              <a:buNone/>
            </a:pPr>
            <a:r>
              <a:rPr dirty="0">
                <a:latin typeface="Comic Sans MS" panose="030F0702030302020204" pitchFamily="66" charset="0"/>
              </a:rPr>
              <a:t>The </a:t>
            </a:r>
            <a:r>
              <a:rPr dirty="0" err="1">
                <a:latin typeface="Comic Sans MS" panose="030F0702030302020204" pitchFamily="66" charset="0"/>
              </a:rPr>
              <a:t>Cem</a:t>
            </a:r>
            <a:r>
              <a:rPr dirty="0">
                <a:latin typeface="Comic Sans MS" panose="030F0702030302020204" pitchFamily="66" charset="0"/>
              </a:rPr>
              <a:t> is the place for </a:t>
            </a:r>
            <a:r>
              <a:rPr dirty="0" err="1">
                <a:latin typeface="Comic Sans MS" panose="030F0702030302020204" pitchFamily="66" charset="0"/>
              </a:rPr>
              <a:t>Alevis</a:t>
            </a:r>
            <a:r>
              <a:rPr dirty="0">
                <a:latin typeface="Comic Sans MS" panose="030F0702030302020204" pitchFamily="66" charset="0"/>
              </a:rPr>
              <a:t> to share their acts of kindness, happiness, sadness, worship and </a:t>
            </a:r>
            <a:r>
              <a:rPr b="1" dirty="0">
                <a:latin typeface="Comic Sans MS" panose="030F0702030302020204" pitchFamily="66" charset="0"/>
              </a:rPr>
              <a:t>equality</a:t>
            </a:r>
            <a:r>
              <a:rPr dirty="0">
                <a:latin typeface="Comic Sans MS" panose="030F0702030302020204" pitchFamily="66" charset="0"/>
              </a:rPr>
              <a:t>. </a:t>
            </a:r>
          </a:p>
          <a:p>
            <a:pPr marL="0" indent="0">
              <a:buSzTx/>
              <a:buNone/>
            </a:pPr>
            <a:r>
              <a:rPr dirty="0">
                <a:latin typeface="Comic Sans MS" panose="030F0702030302020204" pitchFamily="66" charset="0"/>
              </a:rPr>
              <a:t>Everyone is equal in the </a:t>
            </a:r>
            <a:r>
              <a:rPr dirty="0" err="1">
                <a:latin typeface="Comic Sans MS" panose="030F0702030302020204" pitchFamily="66" charset="0"/>
              </a:rPr>
              <a:t>Cem</a:t>
            </a:r>
            <a:r>
              <a:rPr dirty="0">
                <a:latin typeface="Comic Sans MS" panose="030F0702030302020204" pitchFamily="66" charset="0"/>
              </a:rPr>
              <a:t>. Those hurt and upset with each other will be </a:t>
            </a:r>
            <a:r>
              <a:rPr b="1" dirty="0">
                <a:latin typeface="Comic Sans MS" panose="030F0702030302020204" pitchFamily="66" charset="0"/>
              </a:rPr>
              <a:t>reunited</a:t>
            </a:r>
            <a:r>
              <a:rPr dirty="0">
                <a:latin typeface="Comic Sans MS" panose="030F0702030302020204" pitchFamily="66" charset="0"/>
              </a:rPr>
              <a:t> and wrongs will be </a:t>
            </a:r>
            <a:r>
              <a:rPr b="1" dirty="0">
                <a:latin typeface="Comic Sans MS" panose="030F0702030302020204" pitchFamily="66" charset="0"/>
              </a:rPr>
              <a:t>resolved</a:t>
            </a:r>
            <a:r>
              <a:rPr dirty="0">
                <a:latin typeface="Comic Sans MS" panose="030F0702030302020204" pitchFamily="66" charset="0"/>
              </a:rPr>
              <a:t>.</a:t>
            </a:r>
          </a:p>
        </p:txBody>
      </p:sp>
      <p:pic>
        <p:nvPicPr>
          <p:cNvPr id="156" name="Content Placeholder 4" descr="Content Placeholder 4"/>
          <p:cNvPicPr>
            <a:picLocks noChangeAspect="1"/>
          </p:cNvPicPr>
          <p:nvPr/>
        </p:nvPicPr>
        <p:blipFill>
          <a:blip r:embed="rId3">
            <a:extLst/>
          </a:blip>
          <a:stretch>
            <a:fillRect/>
          </a:stretch>
        </p:blipFill>
        <p:spPr>
          <a:xfrm>
            <a:off x="6019798" y="1961321"/>
            <a:ext cx="5774636" cy="351182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ontent Placeholder 2"/>
          <p:cNvSpPr txBox="1">
            <a:spLocks noGrp="1"/>
          </p:cNvSpPr>
          <p:nvPr>
            <p:ph type="body" sz="half" idx="1"/>
          </p:nvPr>
        </p:nvSpPr>
        <p:spPr>
          <a:xfrm>
            <a:off x="838200" y="1825625"/>
            <a:ext cx="5181600" cy="3043535"/>
          </a:xfrm>
          <a:prstGeom prst="rect">
            <a:avLst/>
          </a:prstGeom>
        </p:spPr>
        <p:txBody>
          <a:bodyPr/>
          <a:lstStyle/>
          <a:p>
            <a:pPr marL="0" indent="0">
              <a:buSzTx/>
              <a:buNone/>
            </a:pPr>
            <a:r>
              <a:rPr dirty="0">
                <a:latin typeface="Comic Sans MS" panose="030F0702030302020204" pitchFamily="66" charset="0"/>
              </a:rPr>
              <a:t>Candles will be lit, and using the “holy book with strings”, which is another name used for the </a:t>
            </a:r>
            <a:r>
              <a:rPr b="1" dirty="0">
                <a:latin typeface="Comic Sans MS" panose="030F0702030302020204" pitchFamily="66" charset="0"/>
              </a:rPr>
              <a:t>baglama/</a:t>
            </a:r>
            <a:r>
              <a:rPr b="1" dirty="0" err="1">
                <a:latin typeface="Comic Sans MS" panose="030F0702030302020204" pitchFamily="66" charset="0"/>
              </a:rPr>
              <a:t>saz</a:t>
            </a:r>
            <a:r>
              <a:rPr dirty="0">
                <a:latin typeface="Comic Sans MS" panose="030F0702030302020204" pitchFamily="66" charset="0"/>
              </a:rPr>
              <a:t> (stringed instrument), the prayers, hymns, sayings, and poems will be performed. </a:t>
            </a:r>
          </a:p>
        </p:txBody>
      </p:sp>
      <p:pic>
        <p:nvPicPr>
          <p:cNvPr id="162" name="Content Placeholder 4" descr="Content Placeholder 4"/>
          <p:cNvPicPr>
            <a:picLocks noChangeAspect="1"/>
          </p:cNvPicPr>
          <p:nvPr/>
        </p:nvPicPr>
        <p:blipFill>
          <a:blip r:embed="rId3">
            <a:extLst/>
          </a:blip>
          <a:stretch>
            <a:fillRect/>
          </a:stretch>
        </p:blipFill>
        <p:spPr>
          <a:xfrm>
            <a:off x="6321287" y="2080591"/>
            <a:ext cx="5032513" cy="3684105"/>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ontent Placeholder 2"/>
          <p:cNvSpPr txBox="1">
            <a:spLocks noGrp="1"/>
          </p:cNvSpPr>
          <p:nvPr>
            <p:ph type="body" sz="half" idx="1"/>
          </p:nvPr>
        </p:nvSpPr>
        <p:spPr>
          <a:xfrm>
            <a:off x="728869" y="2107095"/>
            <a:ext cx="5290932" cy="2618050"/>
          </a:xfrm>
          <a:prstGeom prst="rect">
            <a:avLst/>
          </a:prstGeom>
        </p:spPr>
        <p:txBody>
          <a:bodyPr/>
          <a:lstStyle/>
          <a:p>
            <a:pPr marL="0" indent="0">
              <a:buSzTx/>
              <a:buNone/>
              <a:defRPr b="1"/>
            </a:pPr>
            <a:r>
              <a:rPr dirty="0" err="1">
                <a:latin typeface="Comic Sans MS" panose="030F0702030302020204" pitchFamily="66" charset="0"/>
              </a:rPr>
              <a:t>Semahs</a:t>
            </a:r>
            <a:r>
              <a:rPr b="0" dirty="0">
                <a:latin typeface="Comic Sans MS" panose="030F0702030302020204" pitchFamily="66" charset="0"/>
              </a:rPr>
              <a:t> will be danced and people who are </a:t>
            </a:r>
            <a:r>
              <a:rPr dirty="0">
                <a:latin typeface="Comic Sans MS" panose="030F0702030302020204" pitchFamily="66" charset="0"/>
              </a:rPr>
              <a:t>oppressed </a:t>
            </a:r>
            <a:r>
              <a:rPr b="0" dirty="0">
                <a:latin typeface="Comic Sans MS" panose="030F0702030302020204" pitchFamily="66" charset="0"/>
              </a:rPr>
              <a:t>by others will be remembered. In the circling of the </a:t>
            </a:r>
            <a:r>
              <a:rPr b="0" dirty="0" err="1">
                <a:latin typeface="Comic Sans MS" panose="030F0702030302020204" pitchFamily="66" charset="0"/>
              </a:rPr>
              <a:t>Semah</a:t>
            </a:r>
            <a:r>
              <a:rPr b="0" dirty="0">
                <a:latin typeface="Comic Sans MS" panose="030F0702030302020204" pitchFamily="66" charset="0"/>
              </a:rPr>
              <a:t>, the dancers feel at one with each other and with </a:t>
            </a:r>
            <a:r>
              <a:rPr b="0" dirty="0" err="1">
                <a:latin typeface="Comic Sans MS" panose="030F0702030302020204" pitchFamily="66" charset="0"/>
              </a:rPr>
              <a:t>Hakk</a:t>
            </a:r>
            <a:r>
              <a:rPr b="0" dirty="0">
                <a:latin typeface="Comic Sans MS" panose="030F0702030302020204" pitchFamily="66" charset="0"/>
              </a:rPr>
              <a:t> (God)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2995" y="1916832"/>
            <a:ext cx="5770287" cy="3219213"/>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ontent Placeholder 2"/>
          <p:cNvSpPr txBox="1">
            <a:spLocks noGrp="1"/>
          </p:cNvSpPr>
          <p:nvPr>
            <p:ph type="body" sz="quarter" idx="1"/>
          </p:nvPr>
        </p:nvSpPr>
        <p:spPr>
          <a:xfrm>
            <a:off x="838200" y="3047999"/>
            <a:ext cx="4609728" cy="1749154"/>
          </a:xfrm>
          <a:prstGeom prst="rect">
            <a:avLst/>
          </a:prstGeom>
        </p:spPr>
        <p:txBody>
          <a:bodyPr/>
          <a:lstStyle/>
          <a:p>
            <a:pPr marL="0" indent="0">
              <a:buSzTx/>
              <a:buNone/>
            </a:pPr>
            <a:r>
              <a:rPr dirty="0">
                <a:latin typeface="Comic Sans MS" panose="030F0702030302020204" pitchFamily="66" charset="0"/>
              </a:rPr>
              <a:t>In today’s world, most </a:t>
            </a:r>
            <a:r>
              <a:rPr dirty="0" err="1">
                <a:latin typeface="Comic Sans MS" panose="030F0702030302020204" pitchFamily="66" charset="0"/>
              </a:rPr>
              <a:t>Cemevis</a:t>
            </a:r>
            <a:r>
              <a:rPr dirty="0">
                <a:latin typeface="Comic Sans MS" panose="030F0702030302020204" pitchFamily="66" charset="0"/>
              </a:rPr>
              <a:t> are also used as </a:t>
            </a:r>
            <a:r>
              <a:rPr b="1" dirty="0">
                <a:latin typeface="Comic Sans MS" panose="030F0702030302020204" pitchFamily="66" charset="0"/>
              </a:rPr>
              <a:t>education</a:t>
            </a:r>
            <a:r>
              <a:rPr dirty="0">
                <a:latin typeface="Comic Sans MS" panose="030F0702030302020204" pitchFamily="66" charset="0"/>
              </a:rPr>
              <a:t> </a:t>
            </a:r>
            <a:r>
              <a:rPr dirty="0" err="1">
                <a:latin typeface="Comic Sans MS" panose="030F0702030302020204" pitchFamily="66" charset="0"/>
              </a:rPr>
              <a:t>centres</a:t>
            </a:r>
            <a:r>
              <a:rPr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104" y="3239598"/>
            <a:ext cx="4464496" cy="334837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6164" y="476672"/>
            <a:ext cx="4745314" cy="2664296"/>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657400" cy="903635"/>
          </a:xfrm>
          <a:solidFill>
            <a:schemeClr val="accent1">
              <a:lumMod val="20000"/>
              <a:lumOff val="80000"/>
            </a:schemeClr>
          </a:solidFill>
        </p:spPr>
        <p:txBody>
          <a:bodyPr/>
          <a:lstStyle/>
          <a:p>
            <a:r>
              <a:rPr lang="en-GB" dirty="0">
                <a:latin typeface="Comic Sans MS" panose="030F0702030302020204" pitchFamily="66" charset="0"/>
              </a:rPr>
              <a:t>Task</a:t>
            </a:r>
          </a:p>
        </p:txBody>
      </p:sp>
      <p:sp>
        <p:nvSpPr>
          <p:cNvPr id="3" name="Text Placeholder 2"/>
          <p:cNvSpPr>
            <a:spLocks noGrp="1"/>
          </p:cNvSpPr>
          <p:nvPr>
            <p:ph type="body" sz="half" idx="1"/>
          </p:nvPr>
        </p:nvSpPr>
        <p:spPr>
          <a:xfrm>
            <a:off x="838200" y="1825625"/>
            <a:ext cx="10154344" cy="4351338"/>
          </a:xfrm>
        </p:spPr>
        <p:txBody>
          <a:bodyPr>
            <a:normAutofit/>
          </a:bodyPr>
          <a:lstStyle/>
          <a:p>
            <a:pPr marL="0" lvl="0" indent="0">
              <a:lnSpc>
                <a:spcPct val="100000"/>
              </a:lnSpc>
              <a:spcBef>
                <a:spcPts val="0"/>
              </a:spcBef>
              <a:buSzTx/>
              <a:buNone/>
            </a:pPr>
            <a:r>
              <a:rPr lang="en-GB" sz="3600" dirty="0">
                <a:solidFill>
                  <a:schemeClr val="tx1"/>
                </a:solidFill>
                <a:latin typeface="Comic Sans MS" panose="030F0702030302020204" pitchFamily="66" charset="0"/>
              </a:rPr>
              <a:t>What would you expect to see at the </a:t>
            </a:r>
            <a:r>
              <a:rPr lang="en-GB" sz="3600" dirty="0" err="1">
                <a:solidFill>
                  <a:schemeClr val="tx1"/>
                </a:solidFill>
                <a:latin typeface="Comic Sans MS" panose="030F0702030302020204" pitchFamily="66" charset="0"/>
              </a:rPr>
              <a:t>Cemevi</a:t>
            </a:r>
            <a:r>
              <a:rPr lang="en-GB" sz="3600" dirty="0">
                <a:solidFill>
                  <a:schemeClr val="tx1"/>
                </a:solidFill>
                <a:latin typeface="Comic Sans MS" panose="030F0702030302020204" pitchFamily="66" charset="0"/>
              </a:rPr>
              <a:t>?</a:t>
            </a:r>
            <a:endParaRPr lang="en-GB" sz="3600" kern="1200" dirty="0">
              <a:solidFill>
                <a:schemeClr val="tx1"/>
              </a:solidFill>
              <a:latin typeface="Comic Sans MS" panose="030F0702030302020204" pitchFamily="66" charset="0"/>
            </a:endParaRPr>
          </a:p>
          <a:p>
            <a:pPr marL="0" lvl="0" indent="0">
              <a:lnSpc>
                <a:spcPct val="100000"/>
              </a:lnSpc>
              <a:spcBef>
                <a:spcPts val="0"/>
              </a:spcBef>
              <a:buSzTx/>
              <a:buNone/>
            </a:pPr>
            <a:endParaRPr lang="en-GB" sz="3600" kern="1200" dirty="0">
              <a:solidFill>
                <a:schemeClr val="tx1"/>
              </a:solidFill>
              <a:latin typeface="Comic Sans MS" panose="030F0702030302020204" pitchFamily="66" charset="0"/>
            </a:endParaRPr>
          </a:p>
          <a:p>
            <a:pPr marL="0" lvl="0" indent="0">
              <a:lnSpc>
                <a:spcPct val="100000"/>
              </a:lnSpc>
              <a:spcBef>
                <a:spcPts val="0"/>
              </a:spcBef>
              <a:buSzTx/>
              <a:buNone/>
            </a:pPr>
            <a:r>
              <a:rPr lang="en-GB" sz="3600" kern="1200" dirty="0">
                <a:solidFill>
                  <a:schemeClr val="tx1"/>
                </a:solidFill>
                <a:latin typeface="Comic Sans MS" panose="030F0702030302020204" pitchFamily="66" charset="0"/>
              </a:rPr>
              <a:t>What more would you like to know about Alevism?</a:t>
            </a:r>
          </a:p>
          <a:p>
            <a:pPr marL="0" lvl="0" indent="0">
              <a:lnSpc>
                <a:spcPct val="100000"/>
              </a:lnSpc>
              <a:spcBef>
                <a:spcPts val="0"/>
              </a:spcBef>
              <a:buSzTx/>
              <a:buNone/>
            </a:pPr>
            <a:endParaRPr lang="en-GB" sz="3600" kern="1200" dirty="0">
              <a:solidFill>
                <a:schemeClr val="tx1"/>
              </a:solidFill>
              <a:latin typeface="Comic Sans MS" panose="030F0702030302020204" pitchFamily="66" charset="0"/>
            </a:endParaRPr>
          </a:p>
          <a:p>
            <a:pPr marL="0" indent="0">
              <a:lnSpc>
                <a:spcPct val="100000"/>
              </a:lnSpc>
              <a:spcBef>
                <a:spcPts val="0"/>
              </a:spcBef>
              <a:buSzTx/>
              <a:buNone/>
            </a:pPr>
            <a:r>
              <a:rPr lang="en-GB" sz="3600" dirty="0">
                <a:solidFill>
                  <a:schemeClr val="tx1"/>
                </a:solidFill>
                <a:latin typeface="Comic Sans MS" panose="030F0702030302020204" pitchFamily="66" charset="0"/>
              </a:rPr>
              <a:t>Make a list of questions that you would like to ask at the </a:t>
            </a:r>
            <a:r>
              <a:rPr lang="en-GB" sz="3600" dirty="0" err="1">
                <a:solidFill>
                  <a:schemeClr val="tx1"/>
                </a:solidFill>
                <a:latin typeface="Comic Sans MS" panose="030F0702030302020204" pitchFamily="66" charset="0"/>
              </a:rPr>
              <a:t>Cemevi</a:t>
            </a:r>
            <a:r>
              <a:rPr lang="en-GB" sz="3600" dirty="0">
                <a:solidFill>
                  <a:schemeClr val="tx1"/>
                </a:solidFill>
                <a:latin typeface="Comic Sans MS" panose="030F0702030302020204" pitchFamily="66" charset="0"/>
              </a:rPr>
              <a:t>.</a:t>
            </a:r>
          </a:p>
          <a:p>
            <a:pPr marL="0" lvl="0" indent="0">
              <a:lnSpc>
                <a:spcPct val="100000"/>
              </a:lnSpc>
              <a:spcBef>
                <a:spcPts val="0"/>
              </a:spcBef>
              <a:buSzTx/>
              <a:buNone/>
            </a:pPr>
            <a:endParaRPr lang="en-GB" sz="3600" b="1" kern="1200" dirty="0">
              <a:solidFill>
                <a:prstClr val="black"/>
              </a:solidFill>
              <a:latin typeface="Comic Sans MS" panose="030F0702030302020204" pitchFamily="66" charset="0"/>
            </a:endParaRPr>
          </a:p>
          <a:p>
            <a:endParaRPr lang="en-GB" dirty="0"/>
          </a:p>
        </p:txBody>
      </p:sp>
    </p:spTree>
    <p:extLst>
      <p:ext uri="{BB962C8B-B14F-4D97-AF65-F5344CB8AC3E}">
        <p14:creationId xmlns:p14="http://schemas.microsoft.com/office/powerpoint/2010/main" val="5209568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697960" cy="1325563"/>
          </a:xfrm>
          <a:solidFill>
            <a:schemeClr val="accent1">
              <a:lumMod val="20000"/>
              <a:lumOff val="80000"/>
            </a:schemeClr>
          </a:solidFill>
        </p:spPr>
        <p:txBody>
          <a:bodyPr>
            <a:normAutofit/>
          </a:bodyPr>
          <a:lstStyle/>
          <a:p>
            <a:r>
              <a:rPr lang="en-GB" dirty="0">
                <a:latin typeface="Comic Sans MS" panose="030F0702030302020204" pitchFamily="66" charset="0"/>
              </a:rPr>
              <a:t>Visit to or clip of Cemevi</a:t>
            </a:r>
          </a:p>
        </p:txBody>
      </p:sp>
      <p:sp>
        <p:nvSpPr>
          <p:cNvPr id="3" name="Text Placeholder 2"/>
          <p:cNvSpPr>
            <a:spLocks noGrp="1"/>
          </p:cNvSpPr>
          <p:nvPr>
            <p:ph type="body" sz="half" idx="1"/>
          </p:nvPr>
        </p:nvSpPr>
        <p:spPr>
          <a:xfrm>
            <a:off x="838200" y="1825625"/>
            <a:ext cx="10154344" cy="4351338"/>
          </a:xfrm>
        </p:spPr>
        <p:txBody>
          <a:bodyPr>
            <a:normAutofit/>
          </a:bodyPr>
          <a:lstStyle/>
          <a:p>
            <a:pPr marL="0" lvl="0" indent="0">
              <a:lnSpc>
                <a:spcPct val="100000"/>
              </a:lnSpc>
              <a:spcBef>
                <a:spcPts val="0"/>
              </a:spcBef>
              <a:buSzTx/>
              <a:buNone/>
            </a:pPr>
            <a:endParaRPr lang="en-GB" sz="3600" b="1" kern="1200" dirty="0">
              <a:solidFill>
                <a:prstClr val="black"/>
              </a:solidFill>
              <a:latin typeface="Comic Sans MS" panose="030F0702030302020204" pitchFamily="66" charset="0"/>
            </a:endParaRPr>
          </a:p>
          <a:p>
            <a:r>
              <a:rPr lang="en-GB" dirty="0">
                <a:latin typeface="Comic Sans MS" panose="030F0702030302020204" pitchFamily="66" charset="0"/>
              </a:rPr>
              <a:t>Was there anything that puzzled you?</a:t>
            </a:r>
          </a:p>
          <a:p>
            <a:endParaRPr lang="en-GB" dirty="0">
              <a:latin typeface="Comic Sans MS" panose="030F0702030302020204" pitchFamily="66" charset="0"/>
            </a:endParaRPr>
          </a:p>
          <a:p>
            <a:r>
              <a:rPr lang="en-GB" dirty="0">
                <a:latin typeface="Comic Sans MS" panose="030F0702030302020204" pitchFamily="66" charset="0"/>
              </a:rPr>
              <a:t>Are there any questions about what you have seen and heard that you would like to ask?</a:t>
            </a:r>
          </a:p>
        </p:txBody>
      </p:sp>
    </p:spTree>
    <p:extLst>
      <p:ext uri="{BB962C8B-B14F-4D97-AF65-F5344CB8AC3E}">
        <p14:creationId xmlns:p14="http://schemas.microsoft.com/office/powerpoint/2010/main" val="1887813016"/>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154</TotalTime>
  <Words>1453</Words>
  <Application>Microsoft Office PowerPoint</Application>
  <PresentationFormat>Widescreen</PresentationFormat>
  <Paragraphs>79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Comic Sans MS</vt:lpstr>
      <vt:lpstr>Office Theme</vt:lpstr>
      <vt:lpstr>What does the Cemevi show about Alevi beliefs?</vt:lpstr>
      <vt:lpstr>The Cemevi</vt:lpstr>
      <vt:lpstr>PowerPoint Presentation</vt:lpstr>
      <vt:lpstr>PowerPoint Presentation</vt:lpstr>
      <vt:lpstr>PowerPoint Presentation</vt:lpstr>
      <vt:lpstr>PowerPoint Presentation</vt:lpstr>
      <vt:lpstr>Task</vt:lpstr>
      <vt:lpstr>Visit to or clip of Cemevi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the Cemevi show about Alevi beliefs?</dc:title>
  <dc:creator>Yesim Kurt</dc:creator>
  <cp:lastModifiedBy>bill moore</cp:lastModifiedBy>
  <cp:revision>11</cp:revision>
  <dcterms:modified xsi:type="dcterms:W3CDTF">2018-04-13T21:02:58Z</dcterms:modified>
</cp:coreProperties>
</file>