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57" r:id="rId3"/>
    <p:sldId id="258" r:id="rId4"/>
    <p:sldId id="262" r:id="rId5"/>
    <p:sldId id="260" r:id="rId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27" autoAdjust="0"/>
  </p:normalViewPr>
  <p:slideViewPr>
    <p:cSldViewPr snapToGrid="0" snapToObjects="1">
      <p:cViewPr varScale="1">
        <p:scale>
          <a:sx n="55" d="100"/>
          <a:sy n="55" d="100"/>
        </p:scale>
        <p:origin x="1314"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91977356"/>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1. In discussing these, raise such questions as:</a:t>
            </a:r>
          </a:p>
          <a:p>
            <a:endParaRPr lang="en-GB" sz="1200" dirty="0">
              <a:latin typeface="Comic Sans MS" panose="030F0702030302020204" pitchFamily="66" charset="0"/>
            </a:endParaRPr>
          </a:p>
          <a:p>
            <a:pPr marL="171450" indent="-171450">
              <a:buFont typeface="Arial" panose="020B0604020202020204" pitchFamily="34" charset="0"/>
              <a:buChar char="•"/>
            </a:pPr>
            <a:r>
              <a:rPr lang="en-GB" sz="1200" dirty="0">
                <a:latin typeface="Comic Sans MS" panose="030F0702030302020204" pitchFamily="66" charset="0"/>
              </a:rPr>
              <a:t>What kinds of arguments do you have? Who with?</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omic Sans MS" panose="030F0702030302020204" pitchFamily="66" charset="0"/>
              </a:rPr>
              <a:t>What causes them?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omic Sans MS" panose="030F0702030302020204" pitchFamily="66" charset="0"/>
              </a:rPr>
              <a:t>Does getting cross help?</a:t>
            </a:r>
          </a:p>
          <a:p>
            <a:pPr marL="171450" indent="-171450">
              <a:buFont typeface="Arial" panose="020B0604020202020204" pitchFamily="34" charset="0"/>
              <a:buChar char="•"/>
            </a:pPr>
            <a:r>
              <a:rPr lang="en-GB" sz="1200" dirty="0">
                <a:latin typeface="Comic Sans MS" panose="030F0702030302020204" pitchFamily="66" charset="0"/>
              </a:rPr>
              <a:t>How do we sort out arguments at school? At home?</a:t>
            </a:r>
          </a:p>
          <a:p>
            <a:pPr marL="171450" indent="-171450">
              <a:buFont typeface="Arial" panose="020B0604020202020204" pitchFamily="34" charset="0"/>
              <a:buChar char="•"/>
            </a:pPr>
            <a:r>
              <a:rPr lang="en-GB" sz="1200" dirty="0">
                <a:latin typeface="Comic Sans MS" panose="030F0702030302020204" pitchFamily="66" charset="0"/>
              </a:rPr>
              <a:t>Who helps us sort out our problems? Noting that it is not just adults, but also our friends! Circle time?</a:t>
            </a:r>
          </a:p>
          <a:p>
            <a:endParaRPr lang="en-GB" dirty="0"/>
          </a:p>
        </p:txBody>
      </p:sp>
    </p:spTree>
    <p:extLst>
      <p:ext uri="{BB962C8B-B14F-4D97-AF65-F5344CB8AC3E}">
        <p14:creationId xmlns:p14="http://schemas.microsoft.com/office/powerpoint/2010/main" val="26379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2. Ask why it is important to sort out our differences. Link it to their learning. If they have had a big argument or flight at break time and they still feel angry, does this get in the way of their learning? This then moves into ways that we resolve conflicts at school.</a:t>
            </a:r>
          </a:p>
          <a:p>
            <a:endParaRPr lang="en-GB" dirty="0"/>
          </a:p>
          <a:p>
            <a:r>
              <a:rPr lang="en-GB" dirty="0"/>
              <a:t>If there is a problem at school, you can’t concentrate on your lessons so the school staff try and help sort out the problem before the lessons begin. </a:t>
            </a:r>
          </a:p>
          <a:p>
            <a:endParaRPr lang="en-GB" dirty="0"/>
          </a:p>
          <a:p>
            <a:r>
              <a:rPr lang="en-GB" dirty="0"/>
              <a:t>This is similar to preparing for the Cem. People cannot worship properly if they still have bad feelings about others in the room. So they can sort out their problems before the Cem ceremony fully starts.</a:t>
            </a:r>
          </a:p>
        </p:txBody>
      </p:sp>
    </p:spTree>
    <p:extLst>
      <p:ext uri="{BB962C8B-B14F-4D97-AF65-F5344CB8AC3E}">
        <p14:creationId xmlns:p14="http://schemas.microsoft.com/office/powerpoint/2010/main" val="238760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3. Some background for the teacher in case the pupils ask!</a:t>
            </a:r>
          </a:p>
          <a:p>
            <a:r>
              <a:rPr lang="en-GB" dirty="0"/>
              <a:t>The Ana/Dede role is passed on through lineage, ie birth, and the families trace their origins back to one of the 12 Imams. They are brought up into that role by their parents and the community and are educated in the traditions of Alevism. On the whole, they do not see their role as dictatorial, but as inclusive and supportive. Before the Cem ceremony the </a:t>
            </a:r>
            <a:r>
              <a:rPr lang="en-GB" dirty="0" err="1"/>
              <a:t>Rehber</a:t>
            </a:r>
            <a:r>
              <a:rPr lang="en-GB" dirty="0"/>
              <a:t> (guide) will get the consent of the people to allow the Ana/Dede to lead the service, so this ensures s/he is someone whom the people trust and value.</a:t>
            </a:r>
          </a:p>
          <a:p>
            <a:endParaRPr lang="en-GB" dirty="0"/>
          </a:p>
          <a:p>
            <a:endParaRPr lang="en-GB" dirty="0"/>
          </a:p>
        </p:txBody>
      </p:sp>
    </p:spTree>
    <p:extLst>
      <p:ext uri="{BB962C8B-B14F-4D97-AF65-F5344CB8AC3E}">
        <p14:creationId xmlns:p14="http://schemas.microsoft.com/office/powerpoint/2010/main" val="1843843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4. Tease out the kind of qualities someone would need for others to go to them for help and advice – maybe linking to what they think a good teacher would need to be like for children to trust and learn from them. What makes a good leader? Particularly draw out that they need to listen to, respect and want the best for the people and not be arrogant or </a:t>
            </a:r>
            <a:r>
              <a:rPr lang="en-GB" dirty="0" err="1"/>
              <a:t>selfich</a:t>
            </a:r>
            <a:r>
              <a:rPr lang="en-GB" dirty="0"/>
              <a:t>. They need to live out and exemplify the Alevi values, especially that </a:t>
            </a:r>
            <a:r>
              <a:rPr lang="en-GB" dirty="0" err="1"/>
              <a:t>Hakk</a:t>
            </a:r>
            <a:r>
              <a:rPr lang="en-GB" dirty="0"/>
              <a:t> is in all people.</a:t>
            </a:r>
          </a:p>
        </p:txBody>
      </p:sp>
    </p:spTree>
    <p:extLst>
      <p:ext uri="{BB962C8B-B14F-4D97-AF65-F5344CB8AC3E}">
        <p14:creationId xmlns:p14="http://schemas.microsoft.com/office/powerpoint/2010/main" val="3186680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381000" y="685800"/>
            <a:ext cx="6096000" cy="3429000"/>
          </a:xfrm>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p>
            <a:r>
              <a:rPr lang="en-GB" dirty="0"/>
              <a:t>5. In running this circle time, remind the class of Alevi values, expressed in body, hands, mouth, as the ground-rules for the activity.</a:t>
            </a:r>
          </a:p>
          <a:p>
            <a:endParaRPr lang="en-GB" dirty="0"/>
          </a:p>
          <a:p>
            <a:r>
              <a:rPr lang="en-GB" dirty="0"/>
              <a:t>Clarify with the class what ‘resolving conflict’ means.</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5519" y="1428403"/>
            <a:ext cx="4154982" cy="4154982"/>
          </a:xfrm>
          <a:prstGeom prst="rect">
            <a:avLst/>
          </a:prstGeom>
        </p:spPr>
      </p:pic>
      <p:sp>
        <p:nvSpPr>
          <p:cNvPr id="112" name="Title 1"/>
          <p:cNvSpPr txBox="1">
            <a:spLocks noGrp="1"/>
          </p:cNvSpPr>
          <p:nvPr>
            <p:ph type="ctrTitle"/>
          </p:nvPr>
        </p:nvSpPr>
        <p:spPr>
          <a:xfrm>
            <a:off x="571498" y="5777430"/>
            <a:ext cx="9886123" cy="1013069"/>
          </a:xfrm>
          <a:prstGeom prst="rect">
            <a:avLst/>
          </a:prstGeom>
          <a:solidFill>
            <a:schemeClr val="accent1">
              <a:lumMod val="60000"/>
              <a:lumOff val="40000"/>
            </a:schemeClr>
          </a:solidFill>
        </p:spPr>
        <p:txBody>
          <a:bodyPr>
            <a:normAutofit/>
          </a:bodyPr>
          <a:lstStyle>
            <a:lvl1pPr>
              <a:defRPr sz="5400"/>
            </a:lvl1pPr>
          </a:lstStyle>
          <a:p>
            <a:r>
              <a:rPr lang="en-GB" sz="2800" dirty="0">
                <a:latin typeface="Comic Sans MS" panose="030F0702030302020204" pitchFamily="66" charset="0"/>
              </a:rPr>
              <a:t>LO: I can understand how the Cem ceremony helps Alevis to resolve problems.</a:t>
            </a:r>
            <a:endParaRPr sz="2700" dirty="0">
              <a:latin typeface="Comic Sans MS" panose="030F0702030302020204" pitchFamily="66" charset="0"/>
            </a:endParaRPr>
          </a:p>
        </p:txBody>
      </p:sp>
      <p:sp>
        <p:nvSpPr>
          <p:cNvPr id="2" name="TextBox 1"/>
          <p:cNvSpPr txBox="1"/>
          <p:nvPr/>
        </p:nvSpPr>
        <p:spPr>
          <a:xfrm>
            <a:off x="571498" y="1428403"/>
            <a:ext cx="7095393" cy="41549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Arial" panose="020B0604020202020204" pitchFamily="34" charset="0"/>
              <a:buChar char="•"/>
            </a:pPr>
            <a:r>
              <a:rPr lang="en-GB" sz="2400" dirty="0">
                <a:latin typeface="Comic Sans MS" panose="030F0702030302020204" pitchFamily="66" charset="0"/>
              </a:rPr>
              <a:t>Everyone has disagreements and arguments!</a:t>
            </a:r>
          </a:p>
          <a:p>
            <a:pPr marL="342900" indent="-342900">
              <a:buFont typeface="Arial" panose="020B0604020202020204" pitchFamily="34" charset="0"/>
              <a:buChar char="•"/>
            </a:pPr>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Think of a time at school when you have had a falling-out with friends at play time.</a:t>
            </a:r>
          </a:p>
          <a:p>
            <a:pPr marL="342900" indent="-342900">
              <a:buFont typeface="Arial" panose="020B0604020202020204" pitchFamily="34" charset="0"/>
              <a:buChar char="•"/>
            </a:pPr>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How did you feel at the start of lesson? Could you concentrate on learning?</a:t>
            </a:r>
          </a:p>
          <a:p>
            <a:pPr marL="342900" indent="-342900">
              <a:buFont typeface="Arial" panose="020B0604020202020204" pitchFamily="34" charset="0"/>
              <a:buChar char="•"/>
            </a:pPr>
            <a:endParaRPr lang="en-GB" sz="2400" dirty="0">
              <a:latin typeface="Comic Sans MS" panose="030F0702030302020204" pitchFamily="66" charset="0"/>
            </a:endParaRPr>
          </a:p>
          <a:p>
            <a:pPr marL="342900" indent="-342900">
              <a:buFont typeface="Arial" panose="020B0604020202020204" pitchFamily="34" charset="0"/>
              <a:buChar char="•"/>
            </a:pPr>
            <a:r>
              <a:rPr lang="en-GB" sz="2400" dirty="0">
                <a:latin typeface="Comic Sans MS" panose="030F0702030302020204" pitchFamily="66" charset="0"/>
              </a:rPr>
              <a:t>Sometimes we feel so bad we have to try to make up before we can concentrate on anything else.</a:t>
            </a:r>
          </a:p>
        </p:txBody>
      </p:sp>
      <p:sp>
        <p:nvSpPr>
          <p:cNvPr id="6" name="Title 1">
            <a:extLst>
              <a:ext uri="{FF2B5EF4-FFF2-40B4-BE49-F238E27FC236}">
                <a16:creationId xmlns:a16="http://schemas.microsoft.com/office/drawing/2014/main" id="{44C09EB6-2F1D-46AF-92DF-40233D979488}"/>
              </a:ext>
            </a:extLst>
          </p:cNvPr>
          <p:cNvSpPr txBox="1">
            <a:spLocks/>
          </p:cNvSpPr>
          <p:nvPr/>
        </p:nvSpPr>
        <p:spPr>
          <a:xfrm>
            <a:off x="781878" y="221289"/>
            <a:ext cx="9886123" cy="1013069"/>
          </a:xfrm>
          <a:prstGeom prst="rect">
            <a:avLst/>
          </a:prstGeom>
          <a:solidFill>
            <a:schemeClr val="accent1">
              <a:lumMod val="60000"/>
              <a:lumOff val="40000"/>
            </a:schemeClr>
          </a:solidFill>
          <a:ln w="12700">
            <a:miter lim="400000"/>
          </a:ln>
          <a:extLst>
            <a:ext uri="{C572A759-6A51-4108-AA02-DFA0A04FC94B}">
              <ma14:wrappingTextBoxFlag xmlns="" xmlns:ma14="http://schemas.microsoft.com/office/mac/drawingml/2011/main" val="1"/>
            </a:ext>
          </a:extLst>
        </p:spPr>
        <p:txBody>
          <a:bodyPr lIns="45719" rIns="45719" anchor="b">
            <a:normAutofit/>
          </a:bodyPr>
          <a:lstStyle>
            <a:lvl1pPr marL="0" marR="0" indent="0" algn="ctr" defTabSz="914400" rtl="0" latinLnBrk="0">
              <a:lnSpc>
                <a:spcPct val="90000"/>
              </a:lnSpc>
              <a:spcBef>
                <a:spcPts val="0"/>
              </a:spcBef>
              <a:spcAft>
                <a:spcPts val="0"/>
              </a:spcAft>
              <a:buClrTx/>
              <a:buSzTx/>
              <a:buFontTx/>
              <a:buNone/>
              <a:tabLst/>
              <a:defRPr sz="54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a:lstStyle>
          <a:p>
            <a:pPr hangingPunct="1"/>
            <a:r>
              <a:rPr lang="en-GB" sz="3200" b="1" dirty="0">
                <a:latin typeface="Comic Sans MS" panose="030F0702030302020204" pitchFamily="66" charset="0"/>
              </a:rPr>
              <a:t>How does the Cem ceremony help Alevis get on with each other?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1"/>
          <p:cNvSpPr txBox="1">
            <a:spLocks noGrp="1"/>
          </p:cNvSpPr>
          <p:nvPr>
            <p:ph type="title"/>
          </p:nvPr>
        </p:nvSpPr>
        <p:spPr>
          <a:xfrm>
            <a:off x="838200" y="365125"/>
            <a:ext cx="10039597" cy="941161"/>
          </a:xfrm>
          <a:prstGeom prst="rect">
            <a:avLst/>
          </a:prstGeom>
          <a:solidFill>
            <a:schemeClr val="accent1">
              <a:lumMod val="60000"/>
              <a:lumOff val="40000"/>
            </a:schemeClr>
          </a:solidFill>
        </p:spPr>
        <p:txBody>
          <a:bodyPr>
            <a:normAutofit/>
          </a:bodyPr>
          <a:lstStyle/>
          <a:p>
            <a:r>
              <a:rPr lang="en-GB" sz="4000" dirty="0">
                <a:latin typeface="Comic Sans MS" panose="030F0702030302020204" pitchFamily="66" charset="0"/>
              </a:rPr>
              <a:t>How do </a:t>
            </a:r>
            <a:r>
              <a:rPr lang="en-GB" sz="4000" dirty="0" err="1">
                <a:latin typeface="Comic Sans MS" panose="030F0702030302020204" pitchFamily="66" charset="0"/>
              </a:rPr>
              <a:t>Alevis</a:t>
            </a:r>
            <a:r>
              <a:rPr lang="en-GB" sz="4000" dirty="0">
                <a:latin typeface="Comic Sans MS" panose="030F0702030302020204" pitchFamily="66" charset="0"/>
              </a:rPr>
              <a:t> sort out their arguments?</a:t>
            </a:r>
            <a:endParaRPr sz="4000" dirty="0">
              <a:latin typeface="Comic Sans MS" panose="030F0702030302020204" pitchFamily="66" charset="0"/>
            </a:endParaRPr>
          </a:p>
        </p:txBody>
      </p:sp>
      <p:sp>
        <p:nvSpPr>
          <p:cNvPr id="2" name="TextBox 1"/>
          <p:cNvSpPr txBox="1"/>
          <p:nvPr/>
        </p:nvSpPr>
        <p:spPr>
          <a:xfrm>
            <a:off x="140677" y="1595023"/>
            <a:ext cx="5955323"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400" b="0" i="0" u="none" strike="noStrike" cap="none" spc="0" normalizeH="0" baseline="0" dirty="0">
                <a:ln>
                  <a:noFill/>
                </a:ln>
                <a:solidFill>
                  <a:srgbClr val="000000"/>
                </a:solidFill>
                <a:effectLst/>
                <a:uFillTx/>
                <a:latin typeface="Comic Sans MS" panose="030F0702030302020204" pitchFamily="66" charset="0"/>
                <a:sym typeface="Calibri"/>
              </a:rPr>
              <a:t>Sometimes adults need the help to sort out their arguments, too!</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2400" dirty="0">
              <a:latin typeface="Comic Sans MS" panose="030F0702030302020204" pitchFamily="66" charset="0"/>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400" b="0" i="0" u="none" strike="noStrike" cap="none" spc="0" normalizeH="0" baseline="0" dirty="0">
                <a:ln>
                  <a:noFill/>
                </a:ln>
                <a:solidFill>
                  <a:srgbClr val="000000"/>
                </a:solidFill>
                <a:effectLst/>
                <a:uFillTx/>
                <a:latin typeface="Comic Sans MS" panose="030F0702030302020204" pitchFamily="66" charset="0"/>
                <a:sym typeface="Calibri"/>
              </a:rPr>
              <a:t>Alevis may ask for help from the Dede or Ana to solve their problems before a Cem ceremony actually starts. This is called ‘resolving conflicts’</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2400" dirty="0">
              <a:latin typeface="Comic Sans MS" panose="030F0702030302020204" pitchFamily="66" charset="0"/>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400" b="0" i="0" u="none" strike="noStrike" cap="none" spc="0" normalizeH="0" baseline="0" dirty="0">
                <a:ln>
                  <a:noFill/>
                </a:ln>
                <a:solidFill>
                  <a:srgbClr val="000000"/>
                </a:solidFill>
                <a:effectLst/>
                <a:uFillTx/>
                <a:latin typeface="Comic Sans MS" panose="030F0702030302020204" pitchFamily="66" charset="0"/>
                <a:sym typeface="Calibri"/>
              </a:rPr>
              <a:t>This is what is happening in this picture.</a:t>
            </a: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GB" sz="2400" dirty="0">
              <a:latin typeface="Comic Sans MS" panose="030F0702030302020204" pitchFamily="66" charset="0"/>
            </a:endParaRPr>
          </a:p>
          <a:p>
            <a:pPr marL="342900" marR="0" indent="-34290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2400" b="0" i="0" u="none" strike="noStrike" cap="none" spc="0" normalizeH="0" baseline="0" dirty="0">
                <a:ln>
                  <a:noFill/>
                </a:ln>
                <a:solidFill>
                  <a:srgbClr val="000000"/>
                </a:solidFill>
                <a:effectLst/>
                <a:uFillTx/>
                <a:latin typeface="Comic Sans MS" panose="030F0702030302020204" pitchFamily="66" charset="0"/>
                <a:sym typeface="Calibri"/>
              </a:rPr>
              <a:t>The whole group is involved!</a:t>
            </a:r>
          </a:p>
        </p:txBody>
      </p:sp>
      <p:pic>
        <p:nvPicPr>
          <p:cNvPr id="3" name="Picture 2"/>
          <p:cNvPicPr>
            <a:picLocks noChangeAspect="1"/>
          </p:cNvPicPr>
          <p:nvPr/>
        </p:nvPicPr>
        <p:blipFill>
          <a:blip r:embed="rId3"/>
          <a:stretch>
            <a:fillRect/>
          </a:stretch>
        </p:blipFill>
        <p:spPr>
          <a:xfrm>
            <a:off x="6399133" y="1973429"/>
            <a:ext cx="5549547" cy="3688817"/>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itle 1"/>
          <p:cNvSpPr txBox="1">
            <a:spLocks noGrp="1"/>
          </p:cNvSpPr>
          <p:nvPr>
            <p:ph type="title"/>
          </p:nvPr>
        </p:nvSpPr>
        <p:spPr>
          <a:xfrm>
            <a:off x="2298700" y="365125"/>
            <a:ext cx="6422008" cy="803275"/>
          </a:xfrm>
          <a:prstGeom prst="rect">
            <a:avLst/>
          </a:prstGeom>
          <a:solidFill>
            <a:schemeClr val="accent1">
              <a:lumMod val="60000"/>
              <a:lumOff val="40000"/>
            </a:schemeClr>
          </a:solidFill>
        </p:spPr>
        <p:txBody>
          <a:bodyPr/>
          <a:lstStyle/>
          <a:p>
            <a:r>
              <a:rPr lang="en-GB" dirty="0">
                <a:latin typeface="Comic Sans MS" panose="030F0702030302020204" pitchFamily="66" charset="0"/>
              </a:rPr>
              <a:t>What does a leader do?</a:t>
            </a:r>
            <a:endParaRPr dirty="0">
              <a:latin typeface="Comic Sans MS" panose="030F0702030302020204" pitchFamily="66" charset="0"/>
            </a:endParaRPr>
          </a:p>
        </p:txBody>
      </p:sp>
      <p:sp>
        <p:nvSpPr>
          <p:cNvPr id="2" name="TextBox 1"/>
          <p:cNvSpPr txBox="1"/>
          <p:nvPr/>
        </p:nvSpPr>
        <p:spPr>
          <a:xfrm>
            <a:off x="211015" y="1401885"/>
            <a:ext cx="7086600" cy="52629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err="1">
                <a:ln>
                  <a:noFill/>
                </a:ln>
                <a:solidFill>
                  <a:srgbClr val="000000"/>
                </a:solidFill>
                <a:effectLst/>
                <a:uFillTx/>
                <a:latin typeface="Comic Sans MS" panose="030F0702030302020204" pitchFamily="66" charset="0"/>
                <a:sym typeface="Calibri"/>
              </a:rPr>
              <a:t>Dedes</a:t>
            </a:r>
            <a:r>
              <a:rPr kumimoji="0" lang="en-GB" sz="2800" b="0" i="0" u="none" strike="noStrike" cap="none" spc="0" normalizeH="0" baseline="0" dirty="0">
                <a:ln>
                  <a:noFill/>
                </a:ln>
                <a:solidFill>
                  <a:srgbClr val="000000"/>
                </a:solidFill>
                <a:effectLst/>
                <a:uFillTx/>
                <a:latin typeface="Comic Sans MS" panose="030F0702030302020204" pitchFamily="66" charset="0"/>
                <a:sym typeface="Calibri"/>
              </a:rPr>
              <a:t> (male) and Anas (female) </a:t>
            </a:r>
          </a:p>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000000"/>
                </a:solidFill>
                <a:effectLst/>
                <a:uFillTx/>
                <a:latin typeface="Comic Sans MS" panose="030F0702030302020204" pitchFamily="66" charset="0"/>
                <a:sym typeface="Calibri"/>
              </a:rPr>
              <a:t>are the religious and community leaders</a:t>
            </a:r>
            <a:r>
              <a:rPr kumimoji="0" lang="en-GB" sz="2800" b="0" i="0" u="none" strike="noStrike" cap="none" spc="0" normalizeH="0" baseline="0" dirty="0">
                <a:ln>
                  <a:noFill/>
                </a:ln>
                <a:solidFill>
                  <a:srgbClr val="000000"/>
                </a:solidFill>
                <a:effectLst/>
                <a:uFillTx/>
                <a:latin typeface="+mj-lt"/>
                <a:ea typeface="+mj-ea"/>
                <a:cs typeface="+mj-cs"/>
                <a:sym typeface="Calibri"/>
              </a:rPr>
              <a:t>.</a:t>
            </a:r>
          </a:p>
          <a:p>
            <a:pPr marL="0" marR="0" indent="0" algn="l" defTabSz="914400" rtl="0" fontAlgn="auto" latinLnBrk="0" hangingPunct="0">
              <a:lnSpc>
                <a:spcPct val="100000"/>
              </a:lnSpc>
              <a:spcBef>
                <a:spcPts val="0"/>
              </a:spcBef>
              <a:spcAft>
                <a:spcPts val="0"/>
              </a:spcAft>
              <a:buClrTx/>
              <a:buSzTx/>
              <a:buFontTx/>
              <a:buNone/>
              <a:tabLst/>
            </a:pPr>
            <a:endParaRPr lang="en-GB" sz="2800" dirty="0"/>
          </a:p>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000000"/>
                </a:solidFill>
                <a:effectLst/>
                <a:uFillTx/>
                <a:latin typeface="Comic Sans MS" panose="030F0702030302020204" pitchFamily="66" charset="0"/>
                <a:sym typeface="Calibri"/>
              </a:rPr>
              <a:t>They lead the Cem ceremony.</a:t>
            </a:r>
          </a:p>
          <a:p>
            <a:pPr marL="0" marR="0" indent="0" algn="l" defTabSz="914400" rtl="0" fontAlgn="auto" latinLnBrk="0" hangingPunct="0">
              <a:lnSpc>
                <a:spcPct val="100000"/>
              </a:lnSpc>
              <a:spcBef>
                <a:spcPts val="0"/>
              </a:spcBef>
              <a:spcAft>
                <a:spcPts val="0"/>
              </a:spcAft>
              <a:buClrTx/>
              <a:buSzTx/>
              <a:buFontTx/>
              <a:buNone/>
              <a:tabLst/>
            </a:pPr>
            <a:endParaRPr lang="en-GB" sz="2800" dirty="0">
              <a:latin typeface="Comic Sans MS" panose="030F0702030302020204" pitchFamily="66" charset="0"/>
            </a:endParaRPr>
          </a:p>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000000"/>
                </a:solidFill>
                <a:effectLst/>
                <a:uFillTx/>
                <a:latin typeface="Comic Sans MS" panose="030F0702030302020204" pitchFamily="66" charset="0"/>
                <a:sym typeface="Calibri"/>
              </a:rPr>
              <a:t>But they also are leaders of the Alevi community and very respected.</a:t>
            </a:r>
          </a:p>
          <a:p>
            <a:pPr marL="0" marR="0" indent="0" algn="l" defTabSz="914400" rtl="0" fontAlgn="auto" latinLnBrk="0" hangingPunct="0">
              <a:lnSpc>
                <a:spcPct val="100000"/>
              </a:lnSpc>
              <a:spcBef>
                <a:spcPts val="0"/>
              </a:spcBef>
              <a:spcAft>
                <a:spcPts val="0"/>
              </a:spcAft>
              <a:buClrTx/>
              <a:buSzTx/>
              <a:buFontTx/>
              <a:buNone/>
              <a:tabLst/>
            </a:pPr>
            <a:endParaRPr lang="en-GB" sz="2800" dirty="0">
              <a:latin typeface="Comic Sans MS" panose="030F0702030302020204" pitchFamily="66" charset="0"/>
            </a:endParaRPr>
          </a:p>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000000"/>
                </a:solidFill>
                <a:effectLst/>
                <a:uFillTx/>
                <a:latin typeface="Comic Sans MS" panose="030F0702030302020204" pitchFamily="66" charset="0"/>
                <a:sym typeface="Calibri"/>
              </a:rPr>
              <a:t>They are experts in Alevi worship, values and wisdom.</a:t>
            </a:r>
          </a:p>
          <a:p>
            <a:pPr marL="0" marR="0" indent="0" algn="l" defTabSz="914400" rtl="0" fontAlgn="auto" latinLnBrk="0" hangingPunct="0">
              <a:lnSpc>
                <a:spcPct val="100000"/>
              </a:lnSpc>
              <a:spcBef>
                <a:spcPts val="0"/>
              </a:spcBef>
              <a:spcAft>
                <a:spcPts val="0"/>
              </a:spcAft>
              <a:buClrTx/>
              <a:buSzTx/>
              <a:buFontTx/>
              <a:buNone/>
              <a:tabLst/>
            </a:pPr>
            <a:endParaRPr lang="en-GB" sz="2800" dirty="0"/>
          </a:p>
          <a:p>
            <a:pPr marL="0" marR="0" indent="0" algn="l" defTabSz="9144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000000"/>
                </a:solidFill>
                <a:effectLst/>
                <a:uFillTx/>
                <a:latin typeface="Comic Sans MS" panose="030F0702030302020204" pitchFamily="66" charset="0"/>
                <a:sym typeface="Calibri"/>
              </a:rPr>
              <a:t>Their advice is always listened to.</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4377" b="9317"/>
          <a:stretch/>
        </p:blipFill>
        <p:spPr>
          <a:xfrm>
            <a:off x="7452099" y="1828800"/>
            <a:ext cx="4090452" cy="4308231"/>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54C98-3808-4C52-A88D-84ECBCC7882E}"/>
              </a:ext>
            </a:extLst>
          </p:cNvPr>
          <p:cNvSpPr>
            <a:spLocks noGrp="1"/>
          </p:cNvSpPr>
          <p:nvPr>
            <p:ph type="title"/>
          </p:nvPr>
        </p:nvSpPr>
        <p:spPr>
          <a:solidFill>
            <a:schemeClr val="accent1">
              <a:lumMod val="60000"/>
              <a:lumOff val="40000"/>
            </a:schemeClr>
          </a:solidFill>
        </p:spPr>
        <p:txBody>
          <a:bodyPr/>
          <a:lstStyle/>
          <a:p>
            <a:r>
              <a:rPr lang="en-GB" dirty="0"/>
              <a:t>What qualities do you think an Ana and Dede will need to have? Why?</a:t>
            </a:r>
          </a:p>
        </p:txBody>
      </p:sp>
      <p:sp>
        <p:nvSpPr>
          <p:cNvPr id="3" name="Text Placeholder 2">
            <a:extLst>
              <a:ext uri="{FF2B5EF4-FFF2-40B4-BE49-F238E27FC236}">
                <a16:creationId xmlns:a16="http://schemas.microsoft.com/office/drawing/2014/main" id="{8D375224-DA70-4AAA-B64C-7A69859B0BC9}"/>
              </a:ext>
            </a:extLst>
          </p:cNvPr>
          <p:cNvSpPr>
            <a:spLocks noGrp="1"/>
          </p:cNvSpPr>
          <p:nvPr>
            <p:ph type="body" idx="1"/>
          </p:nvPr>
        </p:nvSpPr>
        <p:spPr>
          <a:xfrm>
            <a:off x="838200" y="3429000"/>
            <a:ext cx="5257800" cy="2431440"/>
          </a:xfrm>
        </p:spPr>
        <p:txBody>
          <a:bodyPr/>
          <a:lstStyle/>
          <a:p>
            <a:r>
              <a:rPr lang="en-GB" dirty="0"/>
              <a:t>The Ana/Dede is the leader of their Alevi community.</a:t>
            </a:r>
          </a:p>
          <a:p>
            <a:r>
              <a:rPr lang="en-GB" dirty="0"/>
              <a:t>What kind of people do you think will make a good Ana and Dede?</a:t>
            </a:r>
          </a:p>
        </p:txBody>
      </p:sp>
      <p:pic>
        <p:nvPicPr>
          <p:cNvPr id="4" name="Picture 3">
            <a:extLst>
              <a:ext uri="{FF2B5EF4-FFF2-40B4-BE49-F238E27FC236}">
                <a16:creationId xmlns:a16="http://schemas.microsoft.com/office/drawing/2014/main" id="{BF1C4729-8C91-48CA-92D0-E80E27291D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377" b="9317"/>
          <a:stretch/>
        </p:blipFill>
        <p:spPr>
          <a:xfrm>
            <a:off x="7192108" y="1828800"/>
            <a:ext cx="4350443" cy="4308231"/>
          </a:xfrm>
          <a:prstGeom prst="rect">
            <a:avLst/>
          </a:prstGeom>
        </p:spPr>
      </p:pic>
    </p:spTree>
    <p:extLst>
      <p:ext uri="{BB962C8B-B14F-4D97-AF65-F5344CB8AC3E}">
        <p14:creationId xmlns:p14="http://schemas.microsoft.com/office/powerpoint/2010/main" val="3741358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noGrp="1"/>
          </p:cNvSpPr>
          <p:nvPr>
            <p:ph type="title"/>
          </p:nvPr>
        </p:nvSpPr>
        <p:spPr>
          <a:xfrm>
            <a:off x="255105" y="245856"/>
            <a:ext cx="6539588" cy="1121105"/>
          </a:xfrm>
          <a:prstGeom prst="rect">
            <a:avLst/>
          </a:prstGeom>
          <a:solidFill>
            <a:schemeClr val="accent1">
              <a:lumMod val="60000"/>
              <a:lumOff val="40000"/>
            </a:schemeClr>
          </a:solidFill>
        </p:spPr>
        <p:txBody>
          <a:bodyPr>
            <a:normAutofit/>
          </a:bodyPr>
          <a:lstStyle/>
          <a:p>
            <a:r>
              <a:rPr lang="en-GB" sz="3600" dirty="0">
                <a:latin typeface="Comic Sans MS" panose="030F0702030302020204" pitchFamily="66" charset="0"/>
              </a:rPr>
              <a:t>Circle time: resolving conflict </a:t>
            </a:r>
            <a:endParaRPr sz="3600" dirty="0">
              <a:latin typeface="Comic Sans MS" panose="030F0702030302020204" pitchFamily="66" charset="0"/>
            </a:endParaRPr>
          </a:p>
        </p:txBody>
      </p:sp>
      <p:sp>
        <p:nvSpPr>
          <p:cNvPr id="130" name="Content Placeholder 2"/>
          <p:cNvSpPr txBox="1">
            <a:spLocks noGrp="1"/>
          </p:cNvSpPr>
          <p:nvPr>
            <p:ph type="body" sz="half" idx="1"/>
          </p:nvPr>
        </p:nvSpPr>
        <p:spPr>
          <a:xfrm>
            <a:off x="287318" y="2321170"/>
            <a:ext cx="5387338" cy="3534507"/>
          </a:xfrm>
          <a:prstGeom prst="rect">
            <a:avLst/>
          </a:prstGeom>
        </p:spPr>
        <p:txBody>
          <a:bodyPr>
            <a:noAutofit/>
          </a:bodyPr>
          <a:lstStyle/>
          <a:p>
            <a:pPr marL="914400" lvl="1" indent="-457200">
              <a:spcBef>
                <a:spcPts val="500"/>
              </a:spcBef>
              <a:buFont typeface="+mj-lt"/>
              <a:buAutoNum type="arabicPeriod"/>
              <a:defRPr sz="2400"/>
            </a:pPr>
            <a:r>
              <a:rPr lang="en-GB" sz="2600" dirty="0">
                <a:latin typeface="Comic Sans MS" panose="030F0702030302020204" pitchFamily="66" charset="0"/>
              </a:rPr>
              <a:t>What makes me angry?</a:t>
            </a:r>
          </a:p>
          <a:p>
            <a:pPr marL="914400" lvl="1" indent="-457200">
              <a:spcBef>
                <a:spcPts val="500"/>
              </a:spcBef>
              <a:buFont typeface="+mj-lt"/>
              <a:buAutoNum type="arabicPeriod"/>
              <a:defRPr sz="2400"/>
            </a:pPr>
            <a:r>
              <a:rPr lang="en-GB" sz="2600" dirty="0">
                <a:latin typeface="Comic Sans MS" panose="030F0702030302020204" pitchFamily="66" charset="0"/>
              </a:rPr>
              <a:t>How does this affect my behaviour?</a:t>
            </a:r>
          </a:p>
          <a:p>
            <a:pPr marL="914400" lvl="1" indent="-457200">
              <a:spcBef>
                <a:spcPts val="500"/>
              </a:spcBef>
              <a:buFont typeface="+mj-lt"/>
              <a:buAutoNum type="arabicPeriod"/>
              <a:defRPr sz="2400"/>
            </a:pPr>
            <a:r>
              <a:rPr lang="en-GB" sz="2600" dirty="0">
                <a:latin typeface="Comic Sans MS" panose="030F0702030302020204" pitchFamily="66" charset="0"/>
              </a:rPr>
              <a:t>What do I do to make up with a friend?</a:t>
            </a:r>
          </a:p>
          <a:p>
            <a:pPr marL="914400" lvl="1" indent="-457200">
              <a:spcBef>
                <a:spcPts val="500"/>
              </a:spcBef>
              <a:buFont typeface="+mj-lt"/>
              <a:buAutoNum type="arabicPeriod"/>
              <a:defRPr sz="2400"/>
            </a:pPr>
            <a:r>
              <a:rPr lang="en-GB" sz="2600" dirty="0">
                <a:latin typeface="Comic Sans MS" panose="030F0702030302020204" pitchFamily="66" charset="0"/>
              </a:rPr>
              <a:t>How do I feel when we have made up?</a:t>
            </a:r>
          </a:p>
        </p:txBody>
      </p:sp>
      <p:sp>
        <p:nvSpPr>
          <p:cNvPr id="131" name="Content Placeholder 2"/>
          <p:cNvSpPr txBox="1"/>
          <p:nvPr/>
        </p:nvSpPr>
        <p:spPr>
          <a:xfrm>
            <a:off x="6794693" y="4965896"/>
            <a:ext cx="4377398" cy="133643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marL="228600" indent="-228600">
              <a:lnSpc>
                <a:spcPct val="90000"/>
              </a:lnSpc>
              <a:spcBef>
                <a:spcPts val="1000"/>
              </a:spcBef>
              <a:buSzPct val="100000"/>
              <a:buFont typeface="Arial"/>
              <a:buChar char="•"/>
              <a:defRPr sz="2800"/>
            </a:pPr>
            <a:endParaRPr dirty="0"/>
          </a:p>
        </p:txBody>
      </p:sp>
      <p:pic>
        <p:nvPicPr>
          <p:cNvPr id="132" name="14717152_1841315059450930_4561409383899643844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345" y="1366961"/>
            <a:ext cx="5042193" cy="493536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1146</TotalTime>
  <Words>747</Words>
  <Application>Microsoft Office PowerPoint</Application>
  <PresentationFormat>Widescreen</PresentationFormat>
  <Paragraphs>54</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Comic Sans MS</vt:lpstr>
      <vt:lpstr>Office Theme</vt:lpstr>
      <vt:lpstr>LO: I can understand how the Cem ceremony helps Alevis to resolve problems.</vt:lpstr>
      <vt:lpstr>How do Alevis sort out their arguments?</vt:lpstr>
      <vt:lpstr>What does a leader do?</vt:lpstr>
      <vt:lpstr>What qualities do you think an Ana and Dede will need to have? Why?</vt:lpstr>
      <vt:lpstr>Circle time: resolving conflict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 music and dance so important in the Cem ceremony?</dc:title>
  <dc:creator>Julia Clarke</dc:creator>
  <cp:lastModifiedBy>bill moore</cp:lastModifiedBy>
  <cp:revision>24</cp:revision>
  <dcterms:modified xsi:type="dcterms:W3CDTF">2018-04-17T07:43:05Z</dcterms:modified>
</cp:coreProperties>
</file>