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61" r:id="rId3"/>
    <p:sldId id="264" r:id="rId4"/>
    <p:sldId id="257" r:id="rId5"/>
    <p:sldId id="258" r:id="rId6"/>
    <p:sldId id="265"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672"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95" d="100"/>
          <a:sy n="95" d="100"/>
        </p:scale>
        <p:origin x="-1746" y="-11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D947F6-04CF-49C7-BF28-1A47C5676089}" type="datetimeFigureOut">
              <a:rPr lang="en-US" smtClean="0"/>
              <a:pPr/>
              <a:t>12/12/2015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B0FEAB-96D5-498E-BAA7-F441A1ED317E}" type="slidenum">
              <a:rPr lang="en-US" smtClean="0"/>
              <a:pPr/>
              <a:t>‹#›</a:t>
            </a:fld>
            <a:endParaRPr lang="en-US"/>
          </a:p>
        </p:txBody>
      </p:sp>
    </p:spTree>
    <p:extLst>
      <p:ext uri="{BB962C8B-B14F-4D97-AF65-F5344CB8AC3E}">
        <p14:creationId xmlns:p14="http://schemas.microsoft.com/office/powerpoint/2010/main" val="1186244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B0FEAB-96D5-498E-BAA7-F441A1ED317E}" type="slidenum">
              <a:rPr lang="en-US" smtClean="0"/>
              <a:pPr/>
              <a:t>1</a:t>
            </a:fld>
            <a:endParaRPr lang="en-US"/>
          </a:p>
        </p:txBody>
      </p:sp>
    </p:spTree>
    <p:extLst>
      <p:ext uri="{BB962C8B-B14F-4D97-AF65-F5344CB8AC3E}">
        <p14:creationId xmlns:p14="http://schemas.microsoft.com/office/powerpoint/2010/main" val="18769623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B0FEAB-96D5-498E-BAA7-F441A1ED317E}" type="slidenum">
              <a:rPr lang="en-US" smtClean="0"/>
              <a:pPr/>
              <a:t>2</a:t>
            </a:fld>
            <a:endParaRPr lang="en-US"/>
          </a:p>
        </p:txBody>
      </p:sp>
    </p:spTree>
    <p:extLst>
      <p:ext uri="{BB962C8B-B14F-4D97-AF65-F5344CB8AC3E}">
        <p14:creationId xmlns:p14="http://schemas.microsoft.com/office/powerpoint/2010/main" val="41183484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Play clip from 0:00</a:t>
            </a:r>
            <a:r>
              <a:rPr lang="en-GB" baseline="0" dirty="0" smtClean="0"/>
              <a:t> to 1:20</a:t>
            </a:r>
          </a:p>
          <a:p>
            <a:endParaRPr lang="en-GB" baseline="0" dirty="0" smtClean="0"/>
          </a:p>
          <a:p>
            <a:r>
              <a:rPr lang="en-GB" dirty="0" smtClean="0"/>
              <a:t>The Alevis believe that there are many ways that you can serve Religion and God, </a:t>
            </a:r>
            <a:r>
              <a:rPr lang="en-GB" dirty="0" err="1" smtClean="0"/>
              <a:t>i.e</a:t>
            </a:r>
            <a:r>
              <a:rPr lang="en-GB" dirty="0" smtClean="0"/>
              <a:t> some might do it in a church, </a:t>
            </a:r>
            <a:r>
              <a:rPr lang="en-GB" dirty="0" err="1" smtClean="0"/>
              <a:t>cemevi</a:t>
            </a:r>
            <a:r>
              <a:rPr lang="en-GB" dirty="0" smtClean="0"/>
              <a:t>, synagogue, mosque or temple but we have to remember that:</a:t>
            </a:r>
          </a:p>
          <a:p>
            <a:endParaRPr lang="en-GB" dirty="0" smtClean="0"/>
          </a:p>
          <a:p>
            <a:r>
              <a:rPr lang="en-GB" dirty="0" smtClean="0"/>
              <a:t>The way to reach the “Truth/</a:t>
            </a:r>
            <a:r>
              <a:rPr lang="en-GB" dirty="0" err="1" smtClean="0"/>
              <a:t>Hak</a:t>
            </a:r>
            <a:r>
              <a:rPr lang="en-GB" dirty="0" smtClean="0"/>
              <a:t>/Allah/God/Yahweh/Vishnu/</a:t>
            </a:r>
            <a:r>
              <a:rPr lang="en-GB" dirty="0" err="1" smtClean="0"/>
              <a:t>Budda</a:t>
            </a:r>
            <a:r>
              <a:rPr lang="en-GB" dirty="0" smtClean="0"/>
              <a:t>” </a:t>
            </a:r>
          </a:p>
          <a:p>
            <a:pPr>
              <a:buNone/>
            </a:pPr>
            <a:r>
              <a:rPr lang="en-GB" dirty="0" smtClean="0"/>
              <a:t>May be many, but there is only one </a:t>
            </a:r>
            <a:r>
              <a:rPr lang="en-GB" dirty="0" err="1" smtClean="0"/>
              <a:t>Hak</a:t>
            </a:r>
            <a:r>
              <a:rPr lang="en-GB" dirty="0" smtClean="0"/>
              <a:t>/Truth</a:t>
            </a:r>
          </a:p>
          <a:p>
            <a:pPr>
              <a:buNone/>
            </a:pPr>
            <a:endParaRPr lang="en-GB" dirty="0" smtClean="0"/>
          </a:p>
          <a:p>
            <a:pPr>
              <a:buNone/>
            </a:pPr>
            <a:r>
              <a:rPr lang="en-GB" dirty="0" smtClean="0"/>
              <a:t>And Alevis achieve this by Essential self/Perfect understanding, tolerance and serving humankind </a:t>
            </a:r>
          </a:p>
          <a:p>
            <a:endParaRPr lang="en-GB" baseline="0" dirty="0" smtClean="0"/>
          </a:p>
          <a:p>
            <a:r>
              <a:rPr lang="en-GB" dirty="0" smtClean="0"/>
              <a:t>Question:</a:t>
            </a:r>
          </a:p>
          <a:p>
            <a:endParaRPr lang="en-GB" baseline="0" dirty="0" smtClean="0"/>
          </a:p>
          <a:p>
            <a:r>
              <a:rPr lang="en-GB" baseline="0" dirty="0" smtClean="0"/>
              <a:t>“Why should we not be prejudice towards other religions?</a:t>
            </a:r>
            <a:endParaRPr lang="en-US" dirty="0" smtClean="0"/>
          </a:p>
        </p:txBody>
      </p:sp>
      <p:sp>
        <p:nvSpPr>
          <p:cNvPr id="4" name="Slide Number Placeholder 3"/>
          <p:cNvSpPr>
            <a:spLocks noGrp="1"/>
          </p:cNvSpPr>
          <p:nvPr>
            <p:ph type="sldNum" sz="quarter" idx="10"/>
          </p:nvPr>
        </p:nvSpPr>
        <p:spPr/>
        <p:txBody>
          <a:bodyPr/>
          <a:lstStyle/>
          <a:p>
            <a:fld id="{DDB0FEAB-96D5-498E-BAA7-F441A1ED317E}" type="slidenum">
              <a:rPr lang="en-US" smtClean="0"/>
              <a:pPr/>
              <a:t>3</a:t>
            </a:fld>
            <a:endParaRPr lang="en-US"/>
          </a:p>
        </p:txBody>
      </p:sp>
    </p:spTree>
    <p:extLst>
      <p:ext uri="{BB962C8B-B14F-4D97-AF65-F5344CB8AC3E}">
        <p14:creationId xmlns:p14="http://schemas.microsoft.com/office/powerpoint/2010/main" val="20466607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aseline="0" dirty="0" smtClean="0"/>
              <a:t>Explain briefly about the ‘Perfect Man’ in the heart of every person, and that if every person is an expression of </a:t>
            </a:r>
            <a:r>
              <a:rPr lang="en-GB" baseline="0" dirty="0" err="1" smtClean="0"/>
              <a:t>Hak</a:t>
            </a:r>
            <a:r>
              <a:rPr lang="en-GB" baseline="0" dirty="0" smtClean="0"/>
              <a:t>, then we have a duty to serve each other as we serve ‘</a:t>
            </a:r>
            <a:r>
              <a:rPr lang="en-GB" baseline="0" dirty="0" err="1" smtClean="0"/>
              <a:t>Hak</a:t>
            </a:r>
            <a:r>
              <a:rPr lang="en-GB" baseline="0" dirty="0" smtClean="0"/>
              <a:t>’.</a:t>
            </a:r>
          </a:p>
        </p:txBody>
      </p:sp>
      <p:sp>
        <p:nvSpPr>
          <p:cNvPr id="4" name="Slide Number Placeholder 3"/>
          <p:cNvSpPr>
            <a:spLocks noGrp="1"/>
          </p:cNvSpPr>
          <p:nvPr>
            <p:ph type="sldNum" sz="quarter" idx="10"/>
          </p:nvPr>
        </p:nvSpPr>
        <p:spPr/>
        <p:txBody>
          <a:bodyPr/>
          <a:lstStyle/>
          <a:p>
            <a:fld id="{DDB0FEAB-96D5-498E-BAA7-F441A1ED317E}" type="slidenum">
              <a:rPr lang="en-US" smtClean="0"/>
              <a:pPr/>
              <a:t>4</a:t>
            </a:fld>
            <a:endParaRPr lang="en-US"/>
          </a:p>
        </p:txBody>
      </p:sp>
    </p:spTree>
    <p:extLst>
      <p:ext uri="{BB962C8B-B14F-4D97-AF65-F5344CB8AC3E}">
        <p14:creationId xmlns:p14="http://schemas.microsoft.com/office/powerpoint/2010/main" val="27379323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smtClean="0"/>
          </a:p>
          <a:p>
            <a:r>
              <a:rPr lang="en-GB" dirty="0" smtClean="0"/>
              <a:t>Read the box above</a:t>
            </a:r>
          </a:p>
          <a:p>
            <a:endParaRPr lang="en-GB" dirty="0" smtClean="0"/>
          </a:p>
          <a:p>
            <a:r>
              <a:rPr lang="en-GB" dirty="0" smtClean="0"/>
              <a:t>Now</a:t>
            </a:r>
            <a:r>
              <a:rPr lang="en-GB" baseline="0" dirty="0" smtClean="0"/>
              <a:t> ask:</a:t>
            </a:r>
          </a:p>
          <a:p>
            <a:endParaRPr lang="en-GB" dirty="0" smtClean="0"/>
          </a:p>
          <a:p>
            <a:r>
              <a:rPr lang="en-GB" dirty="0" smtClean="0"/>
              <a:t>What is tolerance and why is it important?</a:t>
            </a:r>
            <a:endParaRPr lang="en-US" dirty="0"/>
          </a:p>
        </p:txBody>
      </p:sp>
      <p:sp>
        <p:nvSpPr>
          <p:cNvPr id="4" name="Slide Number Placeholder 3"/>
          <p:cNvSpPr>
            <a:spLocks noGrp="1"/>
          </p:cNvSpPr>
          <p:nvPr>
            <p:ph type="sldNum" sz="quarter" idx="10"/>
          </p:nvPr>
        </p:nvSpPr>
        <p:spPr/>
        <p:txBody>
          <a:bodyPr/>
          <a:lstStyle/>
          <a:p>
            <a:fld id="{DDB0FEAB-96D5-498E-BAA7-F441A1ED317E}" type="slidenum">
              <a:rPr lang="en-US" smtClean="0"/>
              <a:pPr/>
              <a:t>5</a:t>
            </a:fld>
            <a:endParaRPr lang="en-US"/>
          </a:p>
        </p:txBody>
      </p:sp>
    </p:spTree>
    <p:extLst>
      <p:ext uri="{BB962C8B-B14F-4D97-AF65-F5344CB8AC3E}">
        <p14:creationId xmlns:p14="http://schemas.microsoft.com/office/powerpoint/2010/main" val="3985502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Discuss this briefly as a plenary. Encourage the students to think deeply about this, maybe sharing ideas. The homework is to get them to write their thoughts on the </a:t>
            </a:r>
            <a:r>
              <a:rPr lang="en-GB" dirty="0" err="1" smtClean="0"/>
              <a:t>pagesmentioned</a:t>
            </a:r>
            <a:r>
              <a:rPr lang="en-GB" dirty="0" smtClean="0"/>
              <a:t>, but emphasise that these might only be very rough ideas and there are no set right answers. Emphasise the word ‘might’ in </a:t>
            </a:r>
            <a:r>
              <a:rPr lang="en-GB" dirty="0" err="1" smtClean="0"/>
              <a:t>qn</a:t>
            </a:r>
            <a:r>
              <a:rPr lang="en-GB" dirty="0" smtClean="0"/>
              <a:t> 2!</a:t>
            </a:r>
            <a:endParaRPr lang="en-GB" dirty="0"/>
          </a:p>
        </p:txBody>
      </p:sp>
      <p:sp>
        <p:nvSpPr>
          <p:cNvPr id="4" name="Slide Number Placeholder 3"/>
          <p:cNvSpPr>
            <a:spLocks noGrp="1"/>
          </p:cNvSpPr>
          <p:nvPr>
            <p:ph type="sldNum" sz="quarter" idx="10"/>
          </p:nvPr>
        </p:nvSpPr>
        <p:spPr/>
        <p:txBody>
          <a:bodyPr/>
          <a:lstStyle/>
          <a:p>
            <a:fld id="{DDB0FEAB-96D5-498E-BAA7-F441A1ED317E}" type="slidenum">
              <a:rPr lang="en-US" smtClean="0"/>
              <a:pPr/>
              <a:t>7</a:t>
            </a:fld>
            <a:endParaRPr lang="en-US"/>
          </a:p>
        </p:txBody>
      </p:sp>
    </p:spTree>
    <p:extLst>
      <p:ext uri="{BB962C8B-B14F-4D97-AF65-F5344CB8AC3E}">
        <p14:creationId xmlns:p14="http://schemas.microsoft.com/office/powerpoint/2010/main" val="10081745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15936A-D2FF-4138-A142-120D4F15BEB7}" type="datetimeFigureOut">
              <a:rPr lang="en-US" smtClean="0"/>
              <a:pPr/>
              <a:t>12/12/2015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06B25E-1A0B-4B55-B6B0-9B1A6CC487C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15936A-D2FF-4138-A142-120D4F15BEB7}" type="datetimeFigureOut">
              <a:rPr lang="en-US" smtClean="0"/>
              <a:pPr/>
              <a:t>12/12/2015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06B25E-1A0B-4B55-B6B0-9B1A6CC487C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15936A-D2FF-4138-A142-120D4F15BEB7}" type="datetimeFigureOut">
              <a:rPr lang="en-US" smtClean="0"/>
              <a:pPr/>
              <a:t>12/12/2015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06B25E-1A0B-4B55-B6B0-9B1A6CC487C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15936A-D2FF-4138-A142-120D4F15BEB7}" type="datetimeFigureOut">
              <a:rPr lang="en-US" smtClean="0"/>
              <a:pPr/>
              <a:t>12/12/2015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06B25E-1A0B-4B55-B6B0-9B1A6CC487C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15936A-D2FF-4138-A142-120D4F15BEB7}" type="datetimeFigureOut">
              <a:rPr lang="en-US" smtClean="0"/>
              <a:pPr/>
              <a:t>12/12/2015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06B25E-1A0B-4B55-B6B0-9B1A6CC487C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615936A-D2FF-4138-A142-120D4F15BEB7}" type="datetimeFigureOut">
              <a:rPr lang="en-US" smtClean="0"/>
              <a:pPr/>
              <a:t>12/12/2015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06B25E-1A0B-4B55-B6B0-9B1A6CC487C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615936A-D2FF-4138-A142-120D4F15BEB7}" type="datetimeFigureOut">
              <a:rPr lang="en-US" smtClean="0"/>
              <a:pPr/>
              <a:t>12/12/2015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06B25E-1A0B-4B55-B6B0-9B1A6CC487C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615936A-D2FF-4138-A142-120D4F15BEB7}" type="datetimeFigureOut">
              <a:rPr lang="en-US" smtClean="0"/>
              <a:pPr/>
              <a:t>12/12/2015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06B25E-1A0B-4B55-B6B0-9B1A6CC487C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15936A-D2FF-4138-A142-120D4F15BEB7}" type="datetimeFigureOut">
              <a:rPr lang="en-US" smtClean="0"/>
              <a:pPr/>
              <a:t>12/12/2015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06B25E-1A0B-4B55-B6B0-9B1A6CC487C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15936A-D2FF-4138-A142-120D4F15BEB7}" type="datetimeFigureOut">
              <a:rPr lang="en-US" smtClean="0"/>
              <a:pPr/>
              <a:t>12/12/2015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06B25E-1A0B-4B55-B6B0-9B1A6CC487C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15936A-D2FF-4138-A142-120D4F15BEB7}" type="datetimeFigureOut">
              <a:rPr lang="en-US" smtClean="0"/>
              <a:pPr/>
              <a:t>12/12/2015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06B25E-1A0B-4B55-B6B0-9B1A6CC487C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15936A-D2FF-4138-A142-120D4F15BEB7}" type="datetimeFigureOut">
              <a:rPr lang="en-US" smtClean="0"/>
              <a:pPr/>
              <a:t>12/12/2015</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06B25E-1A0B-4B55-B6B0-9B1A6CC487C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youtube.com/watch?v=tRXblKUGl2k"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260648"/>
            <a:ext cx="7772400" cy="1470025"/>
          </a:xfrm>
        </p:spPr>
        <p:txBody>
          <a:bodyPr>
            <a:normAutofit fontScale="90000"/>
          </a:bodyPr>
          <a:lstStyle/>
          <a:p>
            <a:r>
              <a:rPr lang="en-GB" b="1" dirty="0"/>
              <a:t>How does Alevism promote respect for and understanding of others?</a:t>
            </a:r>
            <a:endParaRPr lang="en-US" dirty="0"/>
          </a:p>
        </p:txBody>
      </p:sp>
      <p:pic>
        <p:nvPicPr>
          <p:cNvPr id="8196" name="Picture 4" descr="http://www.naksibendihakkani.com/wp-content/uploads/2009/10/tarama000121-238x300.jpg"/>
          <p:cNvPicPr>
            <a:picLocks noChangeAspect="1" noChangeArrowheads="1"/>
          </p:cNvPicPr>
          <p:nvPr/>
        </p:nvPicPr>
        <p:blipFill>
          <a:blip r:embed="rId3" cstate="print"/>
          <a:srcRect/>
          <a:stretch>
            <a:fillRect/>
          </a:stretch>
        </p:blipFill>
        <p:spPr bwMode="auto">
          <a:xfrm>
            <a:off x="1835696" y="1916833"/>
            <a:ext cx="1702441" cy="2254088"/>
          </a:xfrm>
          <a:prstGeom prst="rect">
            <a:avLst/>
          </a:prstGeom>
          <a:noFill/>
        </p:spPr>
      </p:pic>
      <p:pic>
        <p:nvPicPr>
          <p:cNvPr id="8204" name="Picture 12" descr="http://www.zawaj.com/askbilqis/wp-content/uploads/2010/07/interfaith.png"/>
          <p:cNvPicPr>
            <a:picLocks noChangeAspect="1" noChangeArrowheads="1"/>
          </p:cNvPicPr>
          <p:nvPr/>
        </p:nvPicPr>
        <p:blipFill>
          <a:blip r:embed="rId4" cstate="print"/>
          <a:srcRect/>
          <a:stretch>
            <a:fillRect/>
          </a:stretch>
        </p:blipFill>
        <p:spPr bwMode="auto">
          <a:xfrm>
            <a:off x="4256387" y="1916833"/>
            <a:ext cx="2160240" cy="2095862"/>
          </a:xfrm>
          <a:prstGeom prst="rect">
            <a:avLst/>
          </a:prstGeom>
          <a:noFill/>
        </p:spPr>
      </p:pic>
      <p:sp>
        <p:nvSpPr>
          <p:cNvPr id="3" name="TextBox 2"/>
          <p:cNvSpPr txBox="1"/>
          <p:nvPr/>
        </p:nvSpPr>
        <p:spPr>
          <a:xfrm>
            <a:off x="395536" y="4357081"/>
            <a:ext cx="8136904" cy="1938992"/>
          </a:xfrm>
          <a:prstGeom prst="rect">
            <a:avLst/>
          </a:prstGeom>
          <a:noFill/>
        </p:spPr>
        <p:txBody>
          <a:bodyPr wrap="square" rtlCol="0">
            <a:spAutoFit/>
          </a:bodyPr>
          <a:lstStyle/>
          <a:p>
            <a:pPr marL="342900" indent="-342900">
              <a:buFont typeface="Arial" panose="020B0604020202020204" pitchFamily="34" charset="0"/>
              <a:buChar char="•"/>
            </a:pPr>
            <a:r>
              <a:rPr lang="en-GB" sz="2400" dirty="0" smtClean="0"/>
              <a:t>Look at the religious symbols on the right. Which can you recognise? </a:t>
            </a:r>
          </a:p>
          <a:p>
            <a:pPr marL="342900" indent="-342900">
              <a:buFont typeface="Arial" panose="020B0604020202020204" pitchFamily="34" charset="0"/>
              <a:buChar char="•"/>
            </a:pPr>
            <a:r>
              <a:rPr lang="en-GB" sz="2400" dirty="0" smtClean="0"/>
              <a:t>Think about what you know about one or two of these faiths.</a:t>
            </a:r>
          </a:p>
          <a:p>
            <a:pPr marL="342900" indent="-342900">
              <a:buFont typeface="Arial" panose="020B0604020202020204" pitchFamily="34" charset="0"/>
              <a:buChar char="•"/>
            </a:pPr>
            <a:r>
              <a:rPr lang="en-GB" sz="2400" dirty="0" smtClean="0"/>
              <a:t>In groups, quickly share what you think Alevism has in common with some of these and also how it is different.</a:t>
            </a:r>
            <a:endParaRPr lang="en-GB"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Alevi perspective on other Religions</a:t>
            </a:r>
            <a:endParaRPr lang="en-US" dirty="0"/>
          </a:p>
        </p:txBody>
      </p:sp>
      <p:sp>
        <p:nvSpPr>
          <p:cNvPr id="3" name="Content Placeholder 2"/>
          <p:cNvSpPr>
            <a:spLocks noGrp="1"/>
          </p:cNvSpPr>
          <p:nvPr>
            <p:ph idx="1"/>
          </p:nvPr>
        </p:nvSpPr>
        <p:spPr>
          <a:xfrm>
            <a:off x="467544" y="1772816"/>
            <a:ext cx="8229600" cy="4525963"/>
          </a:xfrm>
        </p:spPr>
        <p:txBody>
          <a:bodyPr>
            <a:normAutofit fontScale="92500" lnSpcReduction="10000"/>
          </a:bodyPr>
          <a:lstStyle/>
          <a:p>
            <a:pPr algn="ctr">
              <a:buNone/>
            </a:pPr>
            <a:r>
              <a:rPr lang="en-GB" dirty="0" smtClean="0"/>
              <a:t>“The way to reach </a:t>
            </a:r>
            <a:r>
              <a:rPr lang="en-GB" dirty="0" err="1" smtClean="0"/>
              <a:t>Hak</a:t>
            </a:r>
            <a:r>
              <a:rPr lang="en-GB" dirty="0" smtClean="0"/>
              <a:t> is many, </a:t>
            </a:r>
          </a:p>
          <a:p>
            <a:pPr algn="ctr">
              <a:buNone/>
            </a:pPr>
            <a:r>
              <a:rPr lang="en-GB" dirty="0" smtClean="0"/>
              <a:t>but there is only one </a:t>
            </a:r>
            <a:r>
              <a:rPr lang="en-GB" dirty="0" err="1" smtClean="0"/>
              <a:t>Hak</a:t>
            </a:r>
            <a:r>
              <a:rPr lang="en-GB" dirty="0" smtClean="0"/>
              <a:t>”</a:t>
            </a:r>
          </a:p>
          <a:p>
            <a:pPr algn="ctr">
              <a:buNone/>
            </a:pPr>
            <a:endParaRPr lang="en-GB" dirty="0" smtClean="0"/>
          </a:p>
          <a:p>
            <a:pPr algn="ctr">
              <a:buNone/>
            </a:pPr>
            <a:r>
              <a:rPr lang="en-GB" dirty="0" smtClean="0"/>
              <a:t>What does this mean?</a:t>
            </a:r>
          </a:p>
          <a:p>
            <a:pPr algn="ctr">
              <a:buNone/>
            </a:pPr>
            <a:endParaRPr lang="en-GB" dirty="0"/>
          </a:p>
          <a:p>
            <a:pPr algn="ctr">
              <a:buNone/>
            </a:pPr>
            <a:r>
              <a:rPr lang="en-GB" dirty="0"/>
              <a:t>“Religion is many, but the creator is One”</a:t>
            </a:r>
          </a:p>
          <a:p>
            <a:pPr algn="r">
              <a:buNone/>
            </a:pPr>
            <a:r>
              <a:rPr lang="en-GB" dirty="0" err="1"/>
              <a:t>Haci</a:t>
            </a:r>
            <a:r>
              <a:rPr lang="en-GB" dirty="0"/>
              <a:t> </a:t>
            </a:r>
            <a:r>
              <a:rPr lang="en-GB" dirty="0" err="1"/>
              <a:t>Bektas</a:t>
            </a:r>
            <a:r>
              <a:rPr lang="en-GB" dirty="0"/>
              <a:t> </a:t>
            </a:r>
            <a:r>
              <a:rPr lang="en-GB" dirty="0" err="1" smtClean="0"/>
              <a:t>Veli</a:t>
            </a:r>
            <a:endParaRPr lang="en-GB" dirty="0" smtClean="0"/>
          </a:p>
          <a:p>
            <a:pPr>
              <a:buNone/>
            </a:pPr>
            <a:r>
              <a:rPr lang="en-GB" dirty="0" smtClean="0"/>
              <a:t>What do you think the Alevi attitude to other religions is? What makes you think this?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67544" y="476672"/>
            <a:ext cx="8229600" cy="5904656"/>
          </a:xfrm>
        </p:spPr>
        <p:txBody>
          <a:bodyPr>
            <a:normAutofit/>
          </a:bodyPr>
          <a:lstStyle/>
          <a:p>
            <a:pPr algn="ctr">
              <a:buNone/>
            </a:pPr>
            <a:r>
              <a:rPr lang="en-GB" dirty="0" smtClean="0"/>
              <a:t>Watch this short video-clip and think about what it means for Alevi attitudes to other faiths and beliefs.</a:t>
            </a:r>
            <a:endParaRPr lang="en-GB" dirty="0"/>
          </a:p>
          <a:p>
            <a:pPr>
              <a:buNone/>
            </a:pPr>
            <a:r>
              <a:rPr lang="en-US" sz="2800" dirty="0">
                <a:hlinkClick r:id="rId3"/>
              </a:rPr>
              <a:t>http://www.youtube.com/watch?v=tRXblKUGl2k</a:t>
            </a:r>
            <a:endParaRPr lang="en-US" sz="2800" dirty="0"/>
          </a:p>
          <a:p>
            <a:pPr marL="0" indent="0">
              <a:buNone/>
            </a:pPr>
            <a:endParaRPr lang="en-GB" dirty="0" smtClean="0"/>
          </a:p>
          <a:p>
            <a:pPr marL="0" indent="0">
              <a:buNone/>
            </a:pPr>
            <a:r>
              <a:rPr lang="en-GB" dirty="0" smtClean="0"/>
              <a:t>Using the sheet with the 40 ‘values’ from last week, highlight all those which would expect people to respect and tolerate different faiths.</a:t>
            </a:r>
          </a:p>
          <a:p>
            <a:pPr marL="0" indent="0">
              <a:buNone/>
            </a:pPr>
            <a:r>
              <a:rPr lang="en-GB" dirty="0" smtClean="0"/>
              <a:t>In groups, agree what you think are  the three most important of those you highlighted.</a:t>
            </a:r>
          </a:p>
          <a:p>
            <a:pPr marL="0" indent="0">
              <a:buNone/>
            </a:pPr>
            <a:r>
              <a:rPr lang="en-GB" b="1" dirty="0" smtClean="0"/>
              <a:t>Share as a whole class and discuss.</a:t>
            </a:r>
          </a:p>
        </p:txBody>
      </p:sp>
    </p:spTree>
    <p:extLst>
      <p:ext uri="{BB962C8B-B14F-4D97-AF65-F5344CB8AC3E}">
        <p14:creationId xmlns:p14="http://schemas.microsoft.com/office/powerpoint/2010/main" val="26018138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 am the Truth</a:t>
            </a:r>
            <a:endParaRPr lang="en-US" dirty="0"/>
          </a:p>
        </p:txBody>
      </p:sp>
      <p:sp>
        <p:nvSpPr>
          <p:cNvPr id="3" name="Content Placeholder 2"/>
          <p:cNvSpPr>
            <a:spLocks noGrp="1"/>
          </p:cNvSpPr>
          <p:nvPr>
            <p:ph idx="1"/>
          </p:nvPr>
        </p:nvSpPr>
        <p:spPr>
          <a:xfrm>
            <a:off x="323528" y="1600201"/>
            <a:ext cx="8363272" cy="4525963"/>
          </a:xfrm>
        </p:spPr>
        <p:txBody>
          <a:bodyPr>
            <a:normAutofit fontScale="77500" lnSpcReduction="20000"/>
          </a:bodyPr>
          <a:lstStyle/>
          <a:p>
            <a:r>
              <a:rPr lang="en-GB" dirty="0" smtClean="0"/>
              <a:t>Alevis believe the purpose of life is to become one with God.</a:t>
            </a:r>
          </a:p>
          <a:p>
            <a:pPr>
              <a:buNone/>
            </a:pPr>
            <a:endParaRPr lang="en-GB" dirty="0"/>
          </a:p>
          <a:p>
            <a:pPr>
              <a:buNone/>
            </a:pPr>
            <a:r>
              <a:rPr lang="en-GB" dirty="0" smtClean="0"/>
              <a:t>“</a:t>
            </a:r>
            <a:r>
              <a:rPr lang="en-GB" sz="3600" dirty="0" smtClean="0"/>
              <a:t>If god created every living thing in the universe, then there is a piece of God in every living thing, including humans, animals, plants, air, water, earth, you and me, so to describe God as separate from us would be wrong for all creation is part of God; </a:t>
            </a:r>
          </a:p>
          <a:p>
            <a:pPr>
              <a:buNone/>
            </a:pPr>
            <a:r>
              <a:rPr lang="en-GB" sz="3600" dirty="0" smtClean="0"/>
              <a:t>	therefore I am one with God”</a:t>
            </a:r>
            <a:endParaRPr lang="en-GB" sz="3600" dirty="0"/>
          </a:p>
          <a:p>
            <a:pPr algn="r">
              <a:buNone/>
            </a:pPr>
            <a:r>
              <a:rPr lang="en-GB" dirty="0" err="1" smtClean="0"/>
              <a:t>Hallaci</a:t>
            </a:r>
            <a:r>
              <a:rPr lang="en-GB" dirty="0" smtClean="0"/>
              <a:t> Mansur (858AD to 922AD)</a:t>
            </a:r>
          </a:p>
          <a:p>
            <a:pPr>
              <a:buNone/>
            </a:pPr>
            <a:endParaRPr lang="en-GB" dirty="0" smtClean="0"/>
          </a:p>
          <a:p>
            <a:pPr>
              <a:buNone/>
            </a:pPr>
            <a:r>
              <a:rPr lang="en-GB" dirty="0" smtClean="0"/>
              <a:t>  </a:t>
            </a:r>
            <a:r>
              <a:rPr lang="en-US" dirty="0"/>
              <a:t>‘To respect and serve man is the essence of worship for Alevi</a:t>
            </a:r>
            <a:r>
              <a:rPr lang="en-US" dirty="0" smtClean="0"/>
              <a: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Alevi</a:t>
            </a:r>
            <a:r>
              <a:rPr lang="en-GB" dirty="0" smtClean="0"/>
              <a:t> Message “Tolerance”</a:t>
            </a:r>
            <a:endParaRPr lang="en-US" dirty="0"/>
          </a:p>
        </p:txBody>
      </p:sp>
      <p:sp>
        <p:nvSpPr>
          <p:cNvPr id="3" name="Content Placeholder 2"/>
          <p:cNvSpPr>
            <a:spLocks noGrp="1"/>
          </p:cNvSpPr>
          <p:nvPr>
            <p:ph idx="1"/>
          </p:nvPr>
        </p:nvSpPr>
        <p:spPr>
          <a:xfrm>
            <a:off x="467544" y="1556792"/>
            <a:ext cx="8229600" cy="4896543"/>
          </a:xfrm>
        </p:spPr>
        <p:txBody>
          <a:bodyPr>
            <a:normAutofit fontScale="92500"/>
          </a:bodyPr>
          <a:lstStyle/>
          <a:p>
            <a:pPr algn="ctr">
              <a:buNone/>
            </a:pPr>
            <a:r>
              <a:rPr lang="en-US" dirty="0" err="1" smtClean="0"/>
              <a:t>Alevi</a:t>
            </a:r>
            <a:r>
              <a:rPr lang="en-US" dirty="0" smtClean="0"/>
              <a:t> doctrine says you have to be tolerant </a:t>
            </a:r>
            <a:r>
              <a:rPr lang="en-US" dirty="0"/>
              <a:t>and loving towards </a:t>
            </a:r>
            <a:r>
              <a:rPr lang="en-US" dirty="0" smtClean="0"/>
              <a:t>all</a:t>
            </a:r>
          </a:p>
          <a:p>
            <a:pPr algn="ctr">
              <a:buNone/>
            </a:pPr>
            <a:r>
              <a:rPr lang="en-US" dirty="0" smtClean="0"/>
              <a:t>people </a:t>
            </a:r>
            <a:r>
              <a:rPr lang="en-US" dirty="0"/>
              <a:t>no matter what their religious beliefs are. </a:t>
            </a:r>
            <a:endParaRPr lang="en-US" dirty="0" smtClean="0"/>
          </a:p>
          <a:p>
            <a:pPr algn="ctr">
              <a:buNone/>
            </a:pPr>
            <a:r>
              <a:rPr lang="en-US" dirty="0" smtClean="0"/>
              <a:t>To be tolerant doesn't mean to embrace your neighbor's religion, but </a:t>
            </a:r>
          </a:p>
          <a:p>
            <a:pPr algn="ctr">
              <a:buNone/>
            </a:pPr>
            <a:r>
              <a:rPr lang="en-US" dirty="0" smtClean="0"/>
              <a:t>to respect him for what he is, a human being created in the image and </a:t>
            </a:r>
          </a:p>
          <a:p>
            <a:pPr algn="ctr">
              <a:buNone/>
            </a:pPr>
            <a:r>
              <a:rPr lang="en-US" dirty="0" smtClean="0"/>
              <a:t>likeness of God.</a:t>
            </a:r>
          </a:p>
          <a:p>
            <a:pPr>
              <a:buNone/>
            </a:pPr>
            <a:r>
              <a:rPr lang="en-US" dirty="0" smtClean="0"/>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‘Golden Rule’ in all religions</a:t>
            </a:r>
            <a:endParaRPr lang="en-GB" dirty="0"/>
          </a:p>
        </p:txBody>
      </p:sp>
      <p:sp>
        <p:nvSpPr>
          <p:cNvPr id="3" name="Content Placeholder 2"/>
          <p:cNvSpPr>
            <a:spLocks noGrp="1"/>
          </p:cNvSpPr>
          <p:nvPr>
            <p:ph idx="1"/>
          </p:nvPr>
        </p:nvSpPr>
        <p:spPr/>
        <p:txBody>
          <a:bodyPr>
            <a:normAutofit lnSpcReduction="10000"/>
          </a:bodyPr>
          <a:lstStyle/>
          <a:p>
            <a:r>
              <a:rPr lang="en-GB" dirty="0" smtClean="0"/>
              <a:t>Look at the sheet on the ‘Golden Rule’.  What do you notice?</a:t>
            </a:r>
          </a:p>
          <a:p>
            <a:endParaRPr lang="en-GB" dirty="0"/>
          </a:p>
          <a:p>
            <a:r>
              <a:rPr lang="en-GB" dirty="0" smtClean="0"/>
              <a:t>If the religions all have this ‘golden rule’, then why do you think many persecute others?</a:t>
            </a:r>
          </a:p>
          <a:p>
            <a:endParaRPr lang="en-GB" dirty="0"/>
          </a:p>
          <a:p>
            <a:r>
              <a:rPr lang="en-GB" dirty="0" smtClean="0"/>
              <a:t>Despite being persecuted a lot themselves, Alevi have not been known to persecute others. Why do you think this might be?</a:t>
            </a:r>
            <a:endParaRPr lang="en-GB" dirty="0"/>
          </a:p>
        </p:txBody>
      </p:sp>
    </p:spTree>
    <p:extLst>
      <p:ext uri="{BB962C8B-B14F-4D97-AF65-F5344CB8AC3E}">
        <p14:creationId xmlns:p14="http://schemas.microsoft.com/office/powerpoint/2010/main" val="14704401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Over to you!</a:t>
            </a:r>
            <a:br>
              <a:rPr lang="en-US" dirty="0" smtClean="0"/>
            </a:br>
            <a:r>
              <a:rPr lang="en-US" dirty="0" smtClean="0"/>
              <a:t>Where do we get our values from?</a:t>
            </a:r>
            <a:endParaRPr lang="en-US" dirty="0"/>
          </a:p>
        </p:txBody>
      </p:sp>
      <p:sp>
        <p:nvSpPr>
          <p:cNvPr id="3" name="Content Placeholder 2"/>
          <p:cNvSpPr>
            <a:spLocks noGrp="1"/>
          </p:cNvSpPr>
          <p:nvPr>
            <p:ph sz="half" idx="1"/>
          </p:nvPr>
        </p:nvSpPr>
        <p:spPr>
          <a:xfrm>
            <a:off x="457200" y="1600201"/>
            <a:ext cx="3322712" cy="4525963"/>
          </a:xfrm>
        </p:spPr>
        <p:txBody>
          <a:bodyPr>
            <a:normAutofit fontScale="92500" lnSpcReduction="10000"/>
          </a:bodyPr>
          <a:lstStyle/>
          <a:p>
            <a:r>
              <a:rPr lang="en-GB" dirty="0" smtClean="0"/>
              <a:t>Family</a:t>
            </a:r>
          </a:p>
          <a:p>
            <a:r>
              <a:rPr lang="en-GB" dirty="0" smtClean="0"/>
              <a:t>Community</a:t>
            </a:r>
          </a:p>
          <a:p>
            <a:r>
              <a:rPr lang="en-GB" dirty="0" smtClean="0"/>
              <a:t>TV</a:t>
            </a:r>
          </a:p>
          <a:p>
            <a:r>
              <a:rPr lang="en-GB" dirty="0" smtClean="0"/>
              <a:t>Tradition/history</a:t>
            </a:r>
          </a:p>
          <a:p>
            <a:r>
              <a:rPr lang="en-GB" dirty="0" smtClean="0"/>
              <a:t>Faith</a:t>
            </a:r>
          </a:p>
          <a:p>
            <a:r>
              <a:rPr lang="en-GB" dirty="0" smtClean="0"/>
              <a:t>Friends</a:t>
            </a:r>
          </a:p>
          <a:p>
            <a:r>
              <a:rPr lang="en-GB" dirty="0" smtClean="0"/>
              <a:t>Role models</a:t>
            </a:r>
          </a:p>
          <a:p>
            <a:r>
              <a:rPr lang="en-GB" dirty="0"/>
              <a:t>Worship</a:t>
            </a:r>
          </a:p>
          <a:p>
            <a:r>
              <a:rPr lang="en-GB" dirty="0"/>
              <a:t>Songs/Music</a:t>
            </a:r>
          </a:p>
          <a:p>
            <a:r>
              <a:rPr lang="en-GB" dirty="0" smtClean="0"/>
              <a:t>Stories</a:t>
            </a:r>
            <a:endParaRPr lang="en-US" dirty="0" smtClean="0"/>
          </a:p>
          <a:p>
            <a:endParaRPr lang="en-US" dirty="0"/>
          </a:p>
        </p:txBody>
      </p:sp>
      <p:sp>
        <p:nvSpPr>
          <p:cNvPr id="4" name="Content Placeholder 3"/>
          <p:cNvSpPr>
            <a:spLocks noGrp="1"/>
          </p:cNvSpPr>
          <p:nvPr>
            <p:ph sz="half" idx="2"/>
          </p:nvPr>
        </p:nvSpPr>
        <p:spPr>
          <a:xfrm>
            <a:off x="4139952" y="1600201"/>
            <a:ext cx="4320480" cy="4525963"/>
          </a:xfrm>
        </p:spPr>
        <p:txBody>
          <a:bodyPr>
            <a:normAutofit fontScale="92500" lnSpcReduction="10000"/>
          </a:bodyPr>
          <a:lstStyle/>
          <a:p>
            <a:r>
              <a:rPr lang="en-GB" dirty="0" smtClean="0"/>
              <a:t>Internet</a:t>
            </a:r>
          </a:p>
          <a:p>
            <a:r>
              <a:rPr lang="en-GB" dirty="0" smtClean="0"/>
              <a:t>Other??</a:t>
            </a:r>
          </a:p>
          <a:p>
            <a:pPr marL="0" indent="0">
              <a:buNone/>
            </a:pPr>
            <a:endParaRPr lang="en-GB" dirty="0"/>
          </a:p>
          <a:p>
            <a:pPr marL="514350" indent="-514350">
              <a:buFont typeface="+mj-lt"/>
              <a:buAutoNum type="arabicPeriod"/>
            </a:pPr>
            <a:r>
              <a:rPr lang="en-GB" dirty="0" smtClean="0"/>
              <a:t>Which are most &amp; least important to you? Why?</a:t>
            </a:r>
          </a:p>
          <a:p>
            <a:pPr marL="514350" indent="-514350">
              <a:buFont typeface="+mj-lt"/>
              <a:buAutoNum type="arabicPeriod"/>
            </a:pPr>
            <a:r>
              <a:rPr lang="en-GB" dirty="0" smtClean="0"/>
              <a:t>Which do you think </a:t>
            </a:r>
            <a:r>
              <a:rPr lang="en-GB" i="1" dirty="0" smtClean="0"/>
              <a:t>might</a:t>
            </a:r>
            <a:r>
              <a:rPr lang="en-GB" dirty="0" smtClean="0"/>
              <a:t> be most &amp; least important to Alevi teenagers? Why?</a:t>
            </a:r>
          </a:p>
          <a:p>
            <a:pPr marL="514350" indent="-514350">
              <a:buFont typeface="+mj-lt"/>
              <a:buAutoNum type="arabicPeriod"/>
            </a:pPr>
            <a:r>
              <a:rPr lang="en-GB" dirty="0" smtClean="0"/>
              <a:t>Use pages 3-6 of the identity booklet to write your ideas</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1153</TotalTime>
  <Words>664</Words>
  <Application>Microsoft Office PowerPoint</Application>
  <PresentationFormat>On-screen Show (4:3)</PresentationFormat>
  <Paragraphs>83</Paragraphs>
  <Slides>7</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How does Alevism promote respect for and understanding of others?</vt:lpstr>
      <vt:lpstr>Alevi perspective on other Religions</vt:lpstr>
      <vt:lpstr>PowerPoint Presentation</vt:lpstr>
      <vt:lpstr>I am the Truth</vt:lpstr>
      <vt:lpstr>Alevi Message “Tolerance”</vt:lpstr>
      <vt:lpstr>The ‘Golden Rule’ in all religions</vt:lpstr>
      <vt:lpstr>Over to you! Where do we get our values from?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Relationship between Alevism and other religions</dc:title>
  <dc:creator>haydar</dc:creator>
  <cp:lastModifiedBy>Haydar Ulus</cp:lastModifiedBy>
  <cp:revision>100</cp:revision>
  <dcterms:created xsi:type="dcterms:W3CDTF">2013-04-23T10:30:37Z</dcterms:created>
  <dcterms:modified xsi:type="dcterms:W3CDTF">2015-12-12T15:03:10Z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