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0" r:id="rId2"/>
    <p:sldId id="256" r:id="rId3"/>
    <p:sldId id="257" r:id="rId4"/>
    <p:sldId id="258" r:id="rId5"/>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0000" autoAdjust="0"/>
    <p:restoredTop sz="70350" autoAdjust="0"/>
  </p:normalViewPr>
  <p:slideViewPr>
    <p:cSldViewPr snapToGrid="0">
      <p:cViewPr varScale="1">
        <p:scale>
          <a:sx n="51" d="100"/>
          <a:sy n="51" d="100"/>
        </p:scale>
        <p:origin x="1704" y="66"/>
      </p:cViewPr>
      <p:guideLst>
        <p:guide orient="horz" pos="2160"/>
        <p:guide pos="3840"/>
      </p:guideLst>
    </p:cSldViewPr>
  </p:slideViewPr>
  <p:notesTextViewPr>
    <p:cViewPr>
      <p:scale>
        <a:sx n="1" d="1"/>
        <a:sy n="1" d="1"/>
      </p:scale>
      <p:origin x="0" y="-18"/>
    </p:cViewPr>
  </p:notesTextViewPr>
  <p:notesViewPr>
    <p:cSldViewPr snapToGrid="0">
      <p:cViewPr varScale="1">
        <p:scale>
          <a:sx n="51" d="100"/>
          <a:sy n="51"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5FDAC07E-A264-4F90-847A-FD49371E3426}" type="datetimeFigureOut">
              <a:rPr lang="en-GB" smtClean="0"/>
              <a:t>15/04/2018</a:t>
            </a:fld>
            <a:endParaRPr lang="en-GB"/>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GB"/>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F0981C35-CB9F-4210-9842-0B06ED17CEF1}" type="slidenum">
              <a:rPr lang="en-GB" smtClean="0"/>
              <a:t>‹#›</a:t>
            </a:fld>
            <a:endParaRPr lang="en-GB"/>
          </a:p>
        </p:txBody>
      </p:sp>
    </p:spTree>
    <p:extLst>
      <p:ext uri="{BB962C8B-B14F-4D97-AF65-F5344CB8AC3E}">
        <p14:creationId xmlns:p14="http://schemas.microsoft.com/office/powerpoint/2010/main" val="276194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The twelfth Imam, the Mahdi,, the Hidden Imam who did not die, but ‘disappeared’ and will return at the end of time. Hence his face is hidden by divine light.</a:t>
            </a:r>
          </a:p>
          <a:p>
            <a:r>
              <a:rPr lang="en-GB" dirty="0"/>
              <a:t>The 12 Imams are the same as for Shi’a Islam and each represents different human qualities that the Alevis should emulate. Note the artistic similarity between them, showing a symbolic thread of spiritual as well as physical heritage. You might mention with the class the power of art to convey deeper ideas and beliefs. </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F0981C35-CB9F-4210-9842-0B06ED17CEF1}" type="slidenum">
              <a:rPr lang="en-GB" smtClean="0"/>
              <a:t>1</a:t>
            </a:fld>
            <a:endParaRPr lang="en-GB"/>
          </a:p>
        </p:txBody>
      </p:sp>
    </p:spTree>
    <p:extLst>
      <p:ext uri="{BB962C8B-B14F-4D97-AF65-F5344CB8AC3E}">
        <p14:creationId xmlns:p14="http://schemas.microsoft.com/office/powerpoint/2010/main" val="137823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Brainstorm briefly what pupils see as ‘good human values, attitudes and behaviours’.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Try to get pupils to distinguish between  what are values, attitudes and behaviours and to see the links between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dirty="0" err="1"/>
              <a:t>Pirs</a:t>
            </a:r>
            <a:r>
              <a:rPr lang="en-GB" dirty="0"/>
              <a:t> will be in the next lesson.</a:t>
            </a:r>
          </a:p>
          <a:p>
            <a:endParaRPr lang="en-GB" dirty="0"/>
          </a:p>
        </p:txBody>
      </p:sp>
      <p:sp>
        <p:nvSpPr>
          <p:cNvPr id="4" name="Slide Number Placeholder 3"/>
          <p:cNvSpPr>
            <a:spLocks noGrp="1"/>
          </p:cNvSpPr>
          <p:nvPr>
            <p:ph type="sldNum" sz="quarter" idx="10"/>
          </p:nvPr>
        </p:nvSpPr>
        <p:spPr/>
        <p:txBody>
          <a:bodyPr/>
          <a:lstStyle/>
          <a:p>
            <a:fld id="{F0981C35-CB9F-4210-9842-0B06ED17CEF1}" type="slidenum">
              <a:rPr lang="en-GB" smtClean="0"/>
              <a:t>2</a:t>
            </a:fld>
            <a:endParaRPr lang="en-GB"/>
          </a:p>
        </p:txBody>
      </p:sp>
    </p:spTree>
    <p:extLst>
      <p:ext uri="{BB962C8B-B14F-4D97-AF65-F5344CB8AC3E}">
        <p14:creationId xmlns:p14="http://schemas.microsoft.com/office/powerpoint/2010/main" val="351556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Ask the pupils if they think these could be good role models for people today, focusing on their characters. Why/why not?</a:t>
            </a:r>
          </a:p>
          <a:p>
            <a:endParaRPr lang="en-GB" dirty="0"/>
          </a:p>
          <a:p>
            <a:r>
              <a:rPr lang="en-GB" dirty="0"/>
              <a:t>Who are the role models for children and young people today? Do they represent a good way of living?</a:t>
            </a:r>
          </a:p>
          <a:p>
            <a:endParaRPr lang="en-GB" dirty="0"/>
          </a:p>
          <a:p>
            <a:r>
              <a:rPr lang="en-GB" dirty="0"/>
              <a:t>Who are their role models?</a:t>
            </a:r>
          </a:p>
        </p:txBody>
      </p:sp>
      <p:sp>
        <p:nvSpPr>
          <p:cNvPr id="4" name="Slide Number Placeholder 3"/>
          <p:cNvSpPr>
            <a:spLocks noGrp="1"/>
          </p:cNvSpPr>
          <p:nvPr>
            <p:ph type="sldNum" sz="quarter" idx="10"/>
          </p:nvPr>
        </p:nvSpPr>
        <p:spPr/>
        <p:txBody>
          <a:bodyPr/>
          <a:lstStyle/>
          <a:p>
            <a:fld id="{F0981C35-CB9F-4210-9842-0B06ED17CEF1}" type="slidenum">
              <a:rPr lang="en-GB" smtClean="0"/>
              <a:t>3</a:t>
            </a:fld>
            <a:endParaRPr lang="en-GB"/>
          </a:p>
        </p:txBody>
      </p:sp>
    </p:spTree>
    <p:extLst>
      <p:ext uri="{BB962C8B-B14F-4D97-AF65-F5344CB8AC3E}">
        <p14:creationId xmlns:p14="http://schemas.microsoft.com/office/powerpoint/2010/main" val="2181628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 It is important to encourage pupils to reflect on role-models as in Alevism character and personal qualities are so important. Alevism is similar in some ways to a form of Virtue Ethics, where the development of character is what shapes and defines the person and the community. Encourage pupils to think about how it would be if everyone had the qualities that they have said they admire. What would the world be like? Would it make the world a better place? How do we shape or create our world, the societies we live in? Relate these back to some of the qualities exemplified in Ali and his sons.</a:t>
            </a:r>
          </a:p>
          <a:p>
            <a:endParaRPr lang="en-GB" dirty="0"/>
          </a:p>
          <a:p>
            <a:r>
              <a:rPr lang="en-GB" dirty="0"/>
              <a:t>This would be a good opportunity for some extended writing and or some creative work involving media messages and the kinds of values and behaviours they sometimes promote, comparing them to Alevi values.</a:t>
            </a:r>
          </a:p>
          <a:p>
            <a:endParaRPr lang="en-GB" dirty="0"/>
          </a:p>
          <a:p>
            <a:endParaRPr lang="en-GB" dirty="0"/>
          </a:p>
        </p:txBody>
      </p:sp>
      <p:sp>
        <p:nvSpPr>
          <p:cNvPr id="4" name="Slide Number Placeholder 3"/>
          <p:cNvSpPr>
            <a:spLocks noGrp="1"/>
          </p:cNvSpPr>
          <p:nvPr>
            <p:ph type="sldNum" sz="quarter" idx="10"/>
          </p:nvPr>
        </p:nvSpPr>
        <p:spPr/>
        <p:txBody>
          <a:bodyPr/>
          <a:lstStyle/>
          <a:p>
            <a:fld id="{F0981C35-CB9F-4210-9842-0B06ED17CEF1}" type="slidenum">
              <a:rPr lang="en-GB" smtClean="0"/>
              <a:t>4</a:t>
            </a:fld>
            <a:endParaRPr lang="en-GB"/>
          </a:p>
        </p:txBody>
      </p:sp>
    </p:spTree>
    <p:extLst>
      <p:ext uri="{BB962C8B-B14F-4D97-AF65-F5344CB8AC3E}">
        <p14:creationId xmlns:p14="http://schemas.microsoft.com/office/powerpoint/2010/main" val="3420979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44D3-F20A-4109-96BD-C0C49EC494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5080A3-AD06-4D97-AAD4-107CC4635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182D8A-DB90-4479-9C86-632B456981F3}"/>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5" name="Footer Placeholder 4">
            <a:extLst>
              <a:ext uri="{FF2B5EF4-FFF2-40B4-BE49-F238E27FC236}">
                <a16:creationId xmlns:a16="http://schemas.microsoft.com/office/drawing/2014/main" id="{F4F65948-ADCD-461D-8CFB-167CE5DF22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4B5A1F-FCC1-443E-B76A-4A41077322B3}"/>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26142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9887-13D9-4CBE-9727-5850593320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E56F9D-F2EE-4BD2-A60A-645183955B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E64915-DAA8-47A5-8EF4-63F1D39ED017}"/>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5" name="Footer Placeholder 4">
            <a:extLst>
              <a:ext uri="{FF2B5EF4-FFF2-40B4-BE49-F238E27FC236}">
                <a16:creationId xmlns:a16="http://schemas.microsoft.com/office/drawing/2014/main" id="{C8EF46E2-F4E7-4DEA-A94E-8C373B044D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A148A-764E-479C-95D1-C0D94572574B}"/>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75466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E5FF9A-9EE8-40D4-B114-565A5A6D92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DE848D-1523-46B0-88F7-24C00DB498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BF1739-32CB-4C4A-B22A-E68E9B8C3220}"/>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5" name="Footer Placeholder 4">
            <a:extLst>
              <a:ext uri="{FF2B5EF4-FFF2-40B4-BE49-F238E27FC236}">
                <a16:creationId xmlns:a16="http://schemas.microsoft.com/office/drawing/2014/main" id="{4E6C78F0-20D1-4BE4-9893-5984EEF847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39F3EB-E74E-447C-9DE3-C3BD2CE47DEC}"/>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650103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9381-25E5-428A-8EE9-BC9BCBE4610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993819D-BE37-4CF9-8ED9-FF37E361D7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155343-C819-45FD-9D0D-5EAA375271FD}"/>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5" name="Footer Placeholder 4">
            <a:extLst>
              <a:ext uri="{FF2B5EF4-FFF2-40B4-BE49-F238E27FC236}">
                <a16:creationId xmlns:a16="http://schemas.microsoft.com/office/drawing/2014/main" id="{F403812C-5DAC-453B-91FA-2CE6F5AB89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3A59F1-E463-4C1A-A568-6E96E9AFF170}"/>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67276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4F20-C9F8-4BA2-9601-58F2B5005E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C4B81D-CFEA-4BFD-A324-66CF65CFF4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8EC70D-2A76-4DA9-B0BC-EE3C0F50CDE1}"/>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5" name="Footer Placeholder 4">
            <a:extLst>
              <a:ext uri="{FF2B5EF4-FFF2-40B4-BE49-F238E27FC236}">
                <a16:creationId xmlns:a16="http://schemas.microsoft.com/office/drawing/2014/main" id="{4C5E79DB-C1F5-43DA-A5CF-F754D9B55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D89C1D-9E13-49B0-9D0A-E1F8285F28D9}"/>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38733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3B6DC-0C14-4E7C-A9A4-507949F035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6118B7-9E7C-4B75-9862-E6F5C1D944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3BBCD2-8069-4A91-9E09-1793C74F32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843503-A9F0-4464-89E8-E9C94DFAFD83}"/>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6" name="Footer Placeholder 5">
            <a:extLst>
              <a:ext uri="{FF2B5EF4-FFF2-40B4-BE49-F238E27FC236}">
                <a16:creationId xmlns:a16="http://schemas.microsoft.com/office/drawing/2014/main" id="{21FE5A94-C871-4C1D-AE14-77FAC3EA9F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C1C34C-39F4-48F6-861E-1C6DE4B9F3FA}"/>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13968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78D63-A885-4965-B148-5F4DD44B69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B38C09-9E9D-4BF7-A1F3-8681E22153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349817-1231-48FD-8F69-12A6AF49CD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025877B-4969-4DEF-9F26-0947473051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67BABA-C733-49AB-8F9A-600D79FF33F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30E4B5-E438-44D0-9BFA-2CBB40EA1EC0}"/>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8" name="Footer Placeholder 7">
            <a:extLst>
              <a:ext uri="{FF2B5EF4-FFF2-40B4-BE49-F238E27FC236}">
                <a16:creationId xmlns:a16="http://schemas.microsoft.com/office/drawing/2014/main" id="{F310FAFE-D22B-4AF0-A8D6-9CC72176B0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CE5295B-1F27-4D8D-A551-540C8FADA985}"/>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246515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1C438-6634-447F-8667-A3D508798F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07E56B-4D9F-48F2-98AD-573F691579BA}"/>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4" name="Footer Placeholder 3">
            <a:extLst>
              <a:ext uri="{FF2B5EF4-FFF2-40B4-BE49-F238E27FC236}">
                <a16:creationId xmlns:a16="http://schemas.microsoft.com/office/drawing/2014/main" id="{84FD1583-4EDC-420A-88A2-160F1653EAC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4DEEFA9-9DEC-4509-ADC9-99E1A6A07F68}"/>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94783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AB148-CC2F-41FC-B47E-6CACB56EB4E8}"/>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3" name="Footer Placeholder 2">
            <a:extLst>
              <a:ext uri="{FF2B5EF4-FFF2-40B4-BE49-F238E27FC236}">
                <a16:creationId xmlns:a16="http://schemas.microsoft.com/office/drawing/2014/main" id="{8815ACC1-A3A7-484C-84DD-FBE77F13D5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B91969-2813-4E0A-9AB8-479F2C271DB3}"/>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4923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DE23-62DB-481B-915A-C55964D64E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52B119-C5FE-4957-AA6D-35E704BFF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A98488-B81D-4A96-81E9-AA173FCF2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591A00-5813-4EC7-9757-1F0133B1CDF2}"/>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6" name="Footer Placeholder 5">
            <a:extLst>
              <a:ext uri="{FF2B5EF4-FFF2-40B4-BE49-F238E27FC236}">
                <a16:creationId xmlns:a16="http://schemas.microsoft.com/office/drawing/2014/main" id="{9829E275-DB2D-401E-9992-9A1FB214FB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E9AAAE-8D75-4A8A-AC3B-77941B79447A}"/>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2848974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EF24C-AD61-4E60-A260-E6BB998B5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8DE287-D802-4B19-AF53-DBE05643F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8ACF0D-F865-4D00-86C3-EA97FC040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CF7A63-8B62-489D-A192-E570868E540F}"/>
              </a:ext>
            </a:extLst>
          </p:cNvPr>
          <p:cNvSpPr>
            <a:spLocks noGrp="1"/>
          </p:cNvSpPr>
          <p:nvPr>
            <p:ph type="dt" sz="half" idx="10"/>
          </p:nvPr>
        </p:nvSpPr>
        <p:spPr/>
        <p:txBody>
          <a:bodyPr/>
          <a:lstStyle/>
          <a:p>
            <a:fld id="{2DF5F86B-2152-4E87-8D0D-D98C76C7B0CE}" type="datetimeFigureOut">
              <a:rPr lang="en-GB" smtClean="0"/>
              <a:t>15/04/2018</a:t>
            </a:fld>
            <a:endParaRPr lang="en-GB"/>
          </a:p>
        </p:txBody>
      </p:sp>
      <p:sp>
        <p:nvSpPr>
          <p:cNvPr id="6" name="Footer Placeholder 5">
            <a:extLst>
              <a:ext uri="{FF2B5EF4-FFF2-40B4-BE49-F238E27FC236}">
                <a16:creationId xmlns:a16="http://schemas.microsoft.com/office/drawing/2014/main" id="{8BFCC0D0-B6FE-4CF6-9D3C-B079F078B7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EC9F0-1A15-45C4-B3E2-3A64F1D3422F}"/>
              </a:ext>
            </a:extLst>
          </p:cNvPr>
          <p:cNvSpPr>
            <a:spLocks noGrp="1"/>
          </p:cNvSpPr>
          <p:nvPr>
            <p:ph type="sldNum" sz="quarter" idx="12"/>
          </p:nvPr>
        </p:nvSpPr>
        <p:spPr/>
        <p:txBody>
          <a:bodyPr/>
          <a:lstStyle/>
          <a:p>
            <a:fld id="{26D09138-2CA4-4F47-A90B-1F5FFD7E1FBF}" type="slidenum">
              <a:rPr lang="en-GB" smtClean="0"/>
              <a:t>‹#›</a:t>
            </a:fld>
            <a:endParaRPr lang="en-GB"/>
          </a:p>
        </p:txBody>
      </p:sp>
    </p:spTree>
    <p:extLst>
      <p:ext uri="{BB962C8B-B14F-4D97-AF65-F5344CB8AC3E}">
        <p14:creationId xmlns:p14="http://schemas.microsoft.com/office/powerpoint/2010/main" val="124702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36B75-1C0B-407F-939D-90516872E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C4A197-D389-4B53-A99E-3C5B51C4D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4F5465-96ED-4F4A-8AF5-E926D630A6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5F86B-2152-4E87-8D0D-D98C76C7B0CE}" type="datetimeFigureOut">
              <a:rPr lang="en-GB" smtClean="0"/>
              <a:t>15/04/2018</a:t>
            </a:fld>
            <a:endParaRPr lang="en-GB"/>
          </a:p>
        </p:txBody>
      </p:sp>
      <p:sp>
        <p:nvSpPr>
          <p:cNvPr id="5" name="Footer Placeholder 4">
            <a:extLst>
              <a:ext uri="{FF2B5EF4-FFF2-40B4-BE49-F238E27FC236}">
                <a16:creationId xmlns:a16="http://schemas.microsoft.com/office/drawing/2014/main" id="{648DB6AA-5889-43AC-A667-97C24C5B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64E2FC3-0A38-424E-BE42-1918092FA8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09138-2CA4-4F47-A90B-1F5FFD7E1FBF}" type="slidenum">
              <a:rPr lang="en-GB" smtClean="0"/>
              <a:t>‹#›</a:t>
            </a:fld>
            <a:endParaRPr lang="en-GB"/>
          </a:p>
        </p:txBody>
      </p:sp>
    </p:spTree>
    <p:extLst>
      <p:ext uri="{BB962C8B-B14F-4D97-AF65-F5344CB8AC3E}">
        <p14:creationId xmlns:p14="http://schemas.microsoft.com/office/powerpoint/2010/main" val="4001020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150" y="944277"/>
            <a:ext cx="10515600" cy="916422"/>
          </a:xfrm>
          <a:solidFill>
            <a:schemeClr val="accent4">
              <a:lumMod val="20000"/>
              <a:lumOff val="80000"/>
            </a:schemeClr>
          </a:solidFill>
        </p:spPr>
        <p:txBody>
          <a:bodyPr>
            <a:normAutofit/>
          </a:bodyPr>
          <a:lstStyle/>
          <a:p>
            <a:pPr marL="0" indent="0" algn="ctr">
              <a:buNone/>
            </a:pPr>
            <a:r>
              <a:rPr lang="en-GB" sz="5400" dirty="0">
                <a:latin typeface="Comic Sans MS" panose="030F0702030302020204" pitchFamily="66" charset="0"/>
              </a:rPr>
              <a:t>Who influenced Alevi values?</a:t>
            </a:r>
          </a:p>
        </p:txBody>
      </p:sp>
      <p:pic>
        <p:nvPicPr>
          <p:cNvPr id="2" name="Picture 1"/>
          <p:cNvPicPr>
            <a:picLocks noChangeAspect="1"/>
          </p:cNvPicPr>
          <p:nvPr/>
        </p:nvPicPr>
        <p:blipFill>
          <a:blip r:embed="rId3"/>
          <a:stretch>
            <a:fillRect/>
          </a:stretch>
        </p:blipFill>
        <p:spPr>
          <a:xfrm>
            <a:off x="172455" y="2901615"/>
            <a:ext cx="11780989" cy="3188289"/>
          </a:xfrm>
          <a:prstGeom prst="rect">
            <a:avLst/>
          </a:prstGeom>
        </p:spPr>
      </p:pic>
    </p:spTree>
    <p:extLst>
      <p:ext uri="{BB962C8B-B14F-4D97-AF65-F5344CB8AC3E}">
        <p14:creationId xmlns:p14="http://schemas.microsoft.com/office/powerpoint/2010/main" val="423715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BC2E5-7FB4-4499-B66C-F0DB907D704F}"/>
              </a:ext>
            </a:extLst>
          </p:cNvPr>
          <p:cNvSpPr>
            <a:spLocks noGrp="1"/>
          </p:cNvSpPr>
          <p:nvPr>
            <p:ph type="ctrTitle"/>
          </p:nvPr>
        </p:nvSpPr>
        <p:spPr>
          <a:xfrm>
            <a:off x="159027" y="397565"/>
            <a:ext cx="11797430" cy="889614"/>
          </a:xfrm>
          <a:solidFill>
            <a:schemeClr val="accent4">
              <a:lumMod val="20000"/>
              <a:lumOff val="80000"/>
            </a:schemeClr>
          </a:solidFill>
        </p:spPr>
        <p:txBody>
          <a:bodyPr>
            <a:normAutofit/>
          </a:bodyPr>
          <a:lstStyle/>
          <a:p>
            <a:r>
              <a:rPr lang="en-GB" sz="4400" dirty="0">
                <a:latin typeface="Comic Sans MS" panose="030F0702030302020204" pitchFamily="66" charset="0"/>
              </a:rPr>
              <a:t>Who influenced Alevi values?</a:t>
            </a:r>
          </a:p>
        </p:txBody>
      </p:sp>
      <p:sp>
        <p:nvSpPr>
          <p:cNvPr id="3" name="Subtitle 2">
            <a:extLst>
              <a:ext uri="{FF2B5EF4-FFF2-40B4-BE49-F238E27FC236}">
                <a16:creationId xmlns:a16="http://schemas.microsoft.com/office/drawing/2014/main" id="{C6D53C1C-5EF1-42C2-8D2B-39756D65537C}"/>
              </a:ext>
            </a:extLst>
          </p:cNvPr>
          <p:cNvSpPr>
            <a:spLocks noGrp="1"/>
          </p:cNvSpPr>
          <p:nvPr>
            <p:ph type="subTitle" idx="1"/>
          </p:nvPr>
        </p:nvSpPr>
        <p:spPr>
          <a:xfrm>
            <a:off x="159027" y="1577010"/>
            <a:ext cx="5227361" cy="4980544"/>
          </a:xfrm>
        </p:spPr>
        <p:txBody>
          <a:bodyPr>
            <a:normAutofit/>
          </a:bodyPr>
          <a:lstStyle/>
          <a:p>
            <a:r>
              <a:rPr lang="en-GB" b="1" dirty="0">
                <a:latin typeface="Comic Sans MS" panose="030F0702030302020204" pitchFamily="66" charset="0"/>
              </a:rPr>
              <a:t>Ali, the 12 Imams and Alevi </a:t>
            </a:r>
            <a:r>
              <a:rPr lang="en-GB" b="1" dirty="0" err="1">
                <a:latin typeface="Comic Sans MS" panose="030F0702030302020204" pitchFamily="66" charset="0"/>
              </a:rPr>
              <a:t>Pirs</a:t>
            </a:r>
            <a:r>
              <a:rPr lang="en-GB" b="1" dirty="0">
                <a:latin typeface="Comic Sans MS" panose="030F0702030302020204" pitchFamily="66" charset="0"/>
              </a:rPr>
              <a:t> (Saints)</a:t>
            </a:r>
          </a:p>
          <a:p>
            <a:r>
              <a:rPr lang="en-GB" dirty="0">
                <a:latin typeface="Comic Sans MS" panose="030F0702030302020204" pitchFamily="66" charset="0"/>
              </a:rPr>
              <a:t>The picture shows Ali, his two sons, Hasan and </a:t>
            </a:r>
            <a:r>
              <a:rPr lang="en-GB" dirty="0" err="1">
                <a:latin typeface="Comic Sans MS" panose="030F0702030302020204" pitchFamily="66" charset="0"/>
              </a:rPr>
              <a:t>Huseyin</a:t>
            </a:r>
            <a:r>
              <a:rPr lang="en-GB" dirty="0">
                <a:latin typeface="Comic Sans MS" panose="030F0702030302020204" pitchFamily="66" charset="0"/>
              </a:rPr>
              <a:t>, and the other 9 Imams. They represent good human values, attitudes and behaviours.</a:t>
            </a:r>
          </a:p>
          <a:p>
            <a:endParaRPr lang="en-GB" dirty="0">
              <a:latin typeface="Comic Sans MS" panose="030F0702030302020204" pitchFamily="66" charset="0"/>
            </a:endParaRPr>
          </a:p>
          <a:p>
            <a:r>
              <a:rPr lang="en-GB" dirty="0">
                <a:latin typeface="Comic Sans MS" panose="030F0702030302020204" pitchFamily="66" charset="0"/>
              </a:rPr>
              <a:t>The </a:t>
            </a:r>
            <a:r>
              <a:rPr lang="en-GB" dirty="0" err="1">
                <a:latin typeface="Comic Sans MS" panose="030F0702030302020204" pitchFamily="66" charset="0"/>
              </a:rPr>
              <a:t>Pirs</a:t>
            </a:r>
            <a:r>
              <a:rPr lang="en-GB" dirty="0">
                <a:latin typeface="Comic Sans MS" panose="030F0702030302020204" pitchFamily="66" charset="0"/>
              </a:rPr>
              <a:t> were saints and poets who wrote about Alevi beliefs. These poems and hymns are sung to the </a:t>
            </a:r>
            <a:r>
              <a:rPr lang="en-GB" dirty="0" err="1">
                <a:latin typeface="Comic Sans MS" panose="030F0702030302020204" pitchFamily="66" charset="0"/>
              </a:rPr>
              <a:t>saz</a:t>
            </a:r>
            <a:r>
              <a:rPr lang="en-GB" dirty="0">
                <a:latin typeface="Comic Sans MS" panose="030F0702030302020204" pitchFamily="66" charset="0"/>
              </a:rPr>
              <a:t> in the Cem ceremony.</a:t>
            </a:r>
          </a:p>
        </p:txBody>
      </p:sp>
      <p:pic>
        <p:nvPicPr>
          <p:cNvPr id="8" name="Picture 7">
            <a:extLst>
              <a:ext uri="{FF2B5EF4-FFF2-40B4-BE49-F238E27FC236}">
                <a16:creationId xmlns:a16="http://schemas.microsoft.com/office/drawing/2014/main" id="{BE7BA20F-F375-4854-BB4C-7B750380B80C}"/>
              </a:ext>
            </a:extLst>
          </p:cNvPr>
          <p:cNvPicPr>
            <a:picLocks noChangeAspect="1"/>
          </p:cNvPicPr>
          <p:nvPr/>
        </p:nvPicPr>
        <p:blipFill rotWithShape="1">
          <a:blip r:embed="rId3">
            <a:extLst>
              <a:ext uri="{28A0092B-C50C-407E-A947-70E740481C1C}">
                <a14:useLocalDpi xmlns:a14="http://schemas.microsoft.com/office/drawing/2010/main" val="0"/>
              </a:ext>
            </a:extLst>
          </a:blip>
          <a:srcRect t="39401" b="19225"/>
          <a:stretch/>
        </p:blipFill>
        <p:spPr>
          <a:xfrm>
            <a:off x="5386388" y="2586447"/>
            <a:ext cx="6702908" cy="1854926"/>
          </a:xfrm>
          <a:prstGeom prst="rect">
            <a:avLst/>
          </a:prstGeom>
        </p:spPr>
      </p:pic>
    </p:spTree>
    <p:extLst>
      <p:ext uri="{BB962C8B-B14F-4D97-AF65-F5344CB8AC3E}">
        <p14:creationId xmlns:p14="http://schemas.microsoft.com/office/powerpoint/2010/main" val="397280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B76EB9-6471-4E60-A1F1-CCAEEE41CEB8}"/>
              </a:ext>
            </a:extLst>
          </p:cNvPr>
          <p:cNvSpPr>
            <a:spLocks noGrp="1"/>
          </p:cNvSpPr>
          <p:nvPr>
            <p:ph sz="half" idx="1"/>
          </p:nvPr>
        </p:nvSpPr>
        <p:spPr>
          <a:xfrm>
            <a:off x="487634" y="1498292"/>
            <a:ext cx="4312966" cy="5074783"/>
          </a:xfrm>
        </p:spPr>
        <p:txBody>
          <a:bodyPr>
            <a:normAutofit lnSpcReduction="10000"/>
          </a:bodyPr>
          <a:lstStyle/>
          <a:p>
            <a:r>
              <a:rPr lang="en-GB" dirty="0">
                <a:latin typeface="Comic Sans MS" panose="030F0702030302020204" pitchFamily="66" charset="0"/>
              </a:rPr>
              <a:t>Ali represents honesty, equality, generosity and spiritual knowledge (knowledge about what it means to be a person).</a:t>
            </a:r>
          </a:p>
          <a:p>
            <a:pPr marL="0" indent="0">
              <a:buNone/>
            </a:pPr>
            <a:endParaRPr lang="en-GB" dirty="0">
              <a:latin typeface="Comic Sans MS" panose="030F0702030302020204" pitchFamily="66" charset="0"/>
            </a:endParaRPr>
          </a:p>
          <a:p>
            <a:r>
              <a:rPr lang="en-GB" dirty="0">
                <a:latin typeface="Comic Sans MS" panose="030F0702030302020204" pitchFamily="66" charset="0"/>
              </a:rPr>
              <a:t>Hasan and </a:t>
            </a:r>
            <a:r>
              <a:rPr lang="en-GB" dirty="0" err="1">
                <a:latin typeface="Comic Sans MS" panose="030F0702030302020204" pitchFamily="66" charset="0"/>
              </a:rPr>
              <a:t>Huseyin</a:t>
            </a:r>
            <a:r>
              <a:rPr lang="en-GB" dirty="0">
                <a:latin typeface="Comic Sans MS" panose="030F0702030302020204" pitchFamily="66" charset="0"/>
              </a:rPr>
              <a:t>  represent people who are treated unfairly. They remind Alevis to show support for and help such people.</a:t>
            </a:r>
          </a:p>
        </p:txBody>
      </p:sp>
      <p:sp>
        <p:nvSpPr>
          <p:cNvPr id="5" name="TextBox 4"/>
          <p:cNvSpPr txBox="1"/>
          <p:nvPr/>
        </p:nvSpPr>
        <p:spPr>
          <a:xfrm>
            <a:off x="881349" y="495759"/>
            <a:ext cx="8692309" cy="707886"/>
          </a:xfrm>
          <a:prstGeom prst="rect">
            <a:avLst/>
          </a:prstGeom>
          <a:solidFill>
            <a:schemeClr val="accent4">
              <a:lumMod val="20000"/>
              <a:lumOff val="80000"/>
            </a:schemeClr>
          </a:solidFill>
        </p:spPr>
        <p:txBody>
          <a:bodyPr wrap="square" rtlCol="0">
            <a:spAutoFit/>
          </a:bodyPr>
          <a:lstStyle/>
          <a:p>
            <a:r>
              <a:rPr lang="en-GB" sz="4000" dirty="0">
                <a:latin typeface="Comic Sans MS" panose="030F0702030302020204" pitchFamily="66" charset="0"/>
              </a:rPr>
              <a:t>Key figures in Alevism</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739" t="32847" r="7221" b="9948"/>
          <a:stretch/>
        </p:blipFill>
        <p:spPr>
          <a:xfrm>
            <a:off x="5557838" y="2536248"/>
            <a:ext cx="6433865" cy="2998873"/>
          </a:xfrm>
          <a:prstGeom prst="rect">
            <a:avLst/>
          </a:prstGeom>
        </p:spPr>
      </p:pic>
    </p:spTree>
    <p:extLst>
      <p:ext uri="{BB962C8B-B14F-4D97-AF65-F5344CB8AC3E}">
        <p14:creationId xmlns:p14="http://schemas.microsoft.com/office/powerpoint/2010/main" val="356673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806449"/>
          </a:xfrm>
          <a:solidFill>
            <a:schemeClr val="accent3">
              <a:lumMod val="20000"/>
              <a:lumOff val="80000"/>
            </a:schemeClr>
          </a:solidFill>
        </p:spPr>
        <p:txBody>
          <a:bodyPr>
            <a:normAutofit fontScale="90000"/>
          </a:bodyPr>
          <a:lstStyle/>
          <a:p>
            <a:br>
              <a:rPr lang="en-US" dirty="0"/>
            </a:br>
            <a:br>
              <a:rPr lang="en-US" dirty="0"/>
            </a:br>
            <a:r>
              <a:rPr lang="en-US" u="sng" dirty="0">
                <a:latin typeface="Comic Sans MS" panose="030F0702030302020204" pitchFamily="66" charset="0"/>
              </a:rPr>
              <a:t>Task: The power of role-models</a:t>
            </a:r>
            <a:br>
              <a:rPr lang="en-US" dirty="0"/>
            </a:br>
            <a:br>
              <a:rPr lang="en-US" dirty="0"/>
            </a:br>
            <a:r>
              <a:rPr lang="en-US" dirty="0"/>
              <a:t> </a:t>
            </a:r>
          </a:p>
        </p:txBody>
      </p:sp>
      <p:sp>
        <p:nvSpPr>
          <p:cNvPr id="2" name="Content Placeholder 1">
            <a:extLst>
              <a:ext uri="{FF2B5EF4-FFF2-40B4-BE49-F238E27FC236}">
                <a16:creationId xmlns:a16="http://schemas.microsoft.com/office/drawing/2014/main" id="{946A8060-531C-4C32-BD18-9EB214DAC0F0}"/>
              </a:ext>
            </a:extLst>
          </p:cNvPr>
          <p:cNvSpPr>
            <a:spLocks noGrp="1"/>
          </p:cNvSpPr>
          <p:nvPr>
            <p:ph sz="half" idx="1"/>
          </p:nvPr>
        </p:nvSpPr>
        <p:spPr>
          <a:xfrm>
            <a:off x="371475" y="1572815"/>
            <a:ext cx="6015037" cy="4883944"/>
          </a:xfrm>
        </p:spPr>
        <p:txBody>
          <a:bodyPr>
            <a:noAutofit/>
          </a:bodyPr>
          <a:lstStyle/>
          <a:p>
            <a:pPr marL="0" indent="0">
              <a:lnSpc>
                <a:spcPct val="120000"/>
              </a:lnSpc>
              <a:buNone/>
            </a:pPr>
            <a:r>
              <a:rPr lang="en-US" sz="2400" dirty="0">
                <a:latin typeface="Comic Sans MS" panose="030F0702030302020204" pitchFamily="66" charset="0"/>
              </a:rPr>
              <a:t>Ali, the 12 Imams and the </a:t>
            </a:r>
            <a:r>
              <a:rPr lang="en-US" sz="2400" dirty="0" err="1">
                <a:latin typeface="Comic Sans MS" panose="030F0702030302020204" pitchFamily="66" charset="0"/>
              </a:rPr>
              <a:t>Pirs</a:t>
            </a:r>
            <a:r>
              <a:rPr lang="en-US" sz="2400" dirty="0">
                <a:latin typeface="Comic Sans MS" panose="030F0702030302020204" pitchFamily="66" charset="0"/>
              </a:rPr>
              <a:t> are role-models for Alevis, young and old.</a:t>
            </a:r>
          </a:p>
          <a:p>
            <a:pPr marL="0" indent="0">
              <a:lnSpc>
                <a:spcPct val="120000"/>
              </a:lnSpc>
              <a:buNone/>
            </a:pPr>
            <a:r>
              <a:rPr lang="en-US" sz="2400" dirty="0">
                <a:latin typeface="Comic Sans MS" panose="030F0702030302020204" pitchFamily="66" charset="0"/>
              </a:rPr>
              <a:t>A role model is someone, either famous or close to you, who sets an example of how to live and behave.</a:t>
            </a:r>
          </a:p>
          <a:p>
            <a:pPr marL="0" indent="0">
              <a:lnSpc>
                <a:spcPct val="120000"/>
              </a:lnSpc>
              <a:buNone/>
            </a:pPr>
            <a:r>
              <a:rPr lang="en-GB" sz="2400" dirty="0">
                <a:latin typeface="Comic Sans MS" panose="030F0702030302020204" pitchFamily="66" charset="0"/>
              </a:rPr>
              <a:t>Think of two of your role-models, one who is close to you and one who is famous. </a:t>
            </a:r>
          </a:p>
          <a:p>
            <a:pPr marL="0" indent="0">
              <a:lnSpc>
                <a:spcPct val="120000"/>
              </a:lnSpc>
              <a:buNone/>
            </a:pPr>
            <a:r>
              <a:rPr lang="en-GB" sz="2400" dirty="0">
                <a:solidFill>
                  <a:srgbClr val="C00000"/>
                </a:solidFill>
                <a:latin typeface="Comic Sans MS" panose="030F0702030302020204" pitchFamily="66" charset="0"/>
              </a:rPr>
              <a:t>Write your answers to the following questions</a:t>
            </a:r>
            <a:r>
              <a:rPr lang="en-GB" sz="2400" dirty="0">
                <a:latin typeface="Comic Sans MS" panose="030F0702030302020204" pitchFamily="66" charset="0"/>
              </a:rPr>
              <a:t>.</a:t>
            </a:r>
            <a:endParaRPr lang="en-US" sz="24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0BA540DF-335D-4379-AFE3-BBB902ED381C}"/>
              </a:ext>
            </a:extLst>
          </p:cNvPr>
          <p:cNvSpPr>
            <a:spLocks noGrp="1"/>
          </p:cNvSpPr>
          <p:nvPr>
            <p:ph sz="half" idx="2"/>
          </p:nvPr>
        </p:nvSpPr>
        <p:spPr>
          <a:xfrm>
            <a:off x="6843712" y="1596032"/>
            <a:ext cx="4805361" cy="4837509"/>
          </a:xfrm>
        </p:spPr>
        <p:txBody>
          <a:bodyPr>
            <a:noAutofit/>
          </a:bodyPr>
          <a:lstStyle/>
          <a:p>
            <a:pPr>
              <a:lnSpc>
                <a:spcPct val="120000"/>
              </a:lnSpc>
            </a:pPr>
            <a:r>
              <a:rPr lang="en-GB" sz="2400" dirty="0">
                <a:solidFill>
                  <a:srgbClr val="C00000"/>
                </a:solidFill>
              </a:rPr>
              <a:t>What qualities do they have that you admire?</a:t>
            </a:r>
          </a:p>
          <a:p>
            <a:pPr>
              <a:lnSpc>
                <a:spcPct val="120000"/>
              </a:lnSpc>
            </a:pPr>
            <a:r>
              <a:rPr lang="en-GB" sz="2400" dirty="0">
                <a:solidFill>
                  <a:srgbClr val="C00000"/>
                </a:solidFill>
              </a:rPr>
              <a:t>How do they influence you?</a:t>
            </a:r>
          </a:p>
          <a:p>
            <a:pPr>
              <a:lnSpc>
                <a:spcPct val="120000"/>
              </a:lnSpc>
            </a:pPr>
            <a:r>
              <a:rPr lang="en-GB" sz="2400" dirty="0">
                <a:solidFill>
                  <a:srgbClr val="C00000"/>
                </a:solidFill>
              </a:rPr>
              <a:t>Can you think of famous people who are a bad influence on others? Why?</a:t>
            </a:r>
          </a:p>
          <a:p>
            <a:pPr>
              <a:lnSpc>
                <a:spcPct val="120000"/>
              </a:lnSpc>
            </a:pPr>
            <a:r>
              <a:rPr lang="en-GB" sz="2400" dirty="0">
                <a:solidFill>
                  <a:srgbClr val="C00000"/>
                </a:solidFill>
              </a:rPr>
              <a:t>What makes someone a good or a bad role-model?</a:t>
            </a:r>
          </a:p>
          <a:p>
            <a:pPr>
              <a:lnSpc>
                <a:spcPct val="120000"/>
              </a:lnSpc>
            </a:pPr>
            <a:r>
              <a:rPr lang="en-GB" sz="2400" dirty="0">
                <a:solidFill>
                  <a:srgbClr val="C00000"/>
                </a:solidFill>
              </a:rPr>
              <a:t>Why are role-models important?</a:t>
            </a:r>
          </a:p>
        </p:txBody>
      </p:sp>
    </p:spTree>
    <p:extLst>
      <p:ext uri="{BB962C8B-B14F-4D97-AF65-F5344CB8AC3E}">
        <p14:creationId xmlns:p14="http://schemas.microsoft.com/office/powerpoint/2010/main" val="1543942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595</Words>
  <Application>Microsoft Office PowerPoint</Application>
  <PresentationFormat>Widescreen</PresentationFormat>
  <Paragraphs>38</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PowerPoint Presentation</vt:lpstr>
      <vt:lpstr>Who influenced Alevi values?</vt:lpstr>
      <vt:lpstr>PowerPoint Presentation</vt:lpstr>
      <vt:lpstr>  Task: The power of role-models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influences Alevi values?</dc:title>
  <dc:creator>bill moore</dc:creator>
  <cp:lastModifiedBy>bill moore</cp:lastModifiedBy>
  <cp:revision>41</cp:revision>
  <cp:lastPrinted>2017-09-01T10:50:10Z</cp:lastPrinted>
  <dcterms:created xsi:type="dcterms:W3CDTF">2017-08-07T20:29:30Z</dcterms:created>
  <dcterms:modified xsi:type="dcterms:W3CDTF">2018-04-15T20:03:54Z</dcterms:modified>
</cp:coreProperties>
</file>