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6" r:id="rId2"/>
    <p:sldId id="269" r:id="rId3"/>
    <p:sldId id="270" r:id="rId4"/>
    <p:sldId id="273" r:id="rId5"/>
    <p:sldId id="262" r:id="rId6"/>
    <p:sldId id="272" r:id="rId7"/>
    <p:sldId id="261" r:id="rId8"/>
    <p:sldId id="263" r:id="rId9"/>
    <p:sldId id="274" r:id="rId10"/>
    <p:sldId id="264"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0000" autoAdjust="0"/>
    <p:restoredTop sz="86353" autoAdjust="0"/>
  </p:normalViewPr>
  <p:slideViewPr>
    <p:cSldViewPr snapToGrid="0">
      <p:cViewPr varScale="1">
        <p:scale>
          <a:sx n="63" d="100"/>
          <a:sy n="63" d="100"/>
        </p:scale>
        <p:origin x="1410" y="60"/>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55" d="100"/>
          <a:sy n="55" d="100"/>
        </p:scale>
        <p:origin x="26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930CE4-CD8E-4968-8498-5D953AC55D3F}" type="datetimeFigureOut">
              <a:rPr lang="en-GB" smtClean="0"/>
              <a:t>17/04/2018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09B799E-BA29-4A73-AA7A-A86C2F98C3E6}" type="slidenum">
              <a:rPr lang="en-GB" smtClean="0"/>
              <a:t>‹#›</a:t>
            </a:fld>
            <a:endParaRPr lang="en-GB"/>
          </a:p>
        </p:txBody>
      </p:sp>
    </p:spTree>
    <p:extLst>
      <p:ext uri="{BB962C8B-B14F-4D97-AF65-F5344CB8AC3E}">
        <p14:creationId xmlns:p14="http://schemas.microsoft.com/office/powerpoint/2010/main" val="2460744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 Explore with children, at a basic level, what we mean by a value. </a:t>
            </a:r>
          </a:p>
          <a:p>
            <a:r>
              <a:rPr lang="en-GB" sz="1200" kern="1200" dirty="0">
                <a:solidFill>
                  <a:schemeClr val="tx1"/>
                </a:solidFill>
                <a:effectLst/>
                <a:latin typeface="+mn-lt"/>
                <a:ea typeface="+mn-ea"/>
                <a:cs typeface="+mn-cs"/>
              </a:rPr>
              <a:t>A value is an important idea that </a:t>
            </a:r>
            <a:r>
              <a:rPr lang="en-GB" sz="1200" b="1" kern="1200" dirty="0">
                <a:solidFill>
                  <a:schemeClr val="tx1"/>
                </a:solidFill>
                <a:effectLst/>
                <a:latin typeface="+mn-lt"/>
                <a:ea typeface="+mn-ea"/>
                <a:cs typeface="+mn-cs"/>
              </a:rPr>
              <a:t>guides our thinking and behaviour </a:t>
            </a:r>
            <a:r>
              <a:rPr lang="en-GB" sz="1200" kern="1200" dirty="0">
                <a:solidFill>
                  <a:schemeClr val="tx1"/>
                </a:solidFill>
                <a:effectLst/>
                <a:latin typeface="+mn-lt"/>
                <a:ea typeface="+mn-ea"/>
                <a:cs typeface="+mn-cs"/>
              </a:rPr>
              <a:t>– for example ‘respect’. How might this value guide your thinking and behaviour? Why do you think respect is important Can you think of any other values?</a:t>
            </a:r>
          </a:p>
        </p:txBody>
      </p:sp>
      <p:sp>
        <p:nvSpPr>
          <p:cNvPr id="4" name="Slide Number Placeholder 3"/>
          <p:cNvSpPr>
            <a:spLocks noGrp="1"/>
          </p:cNvSpPr>
          <p:nvPr>
            <p:ph type="sldNum" sz="quarter" idx="10"/>
          </p:nvPr>
        </p:nvSpPr>
        <p:spPr/>
        <p:txBody>
          <a:bodyPr/>
          <a:lstStyle/>
          <a:p>
            <a:fld id="{509B799E-BA29-4A73-AA7A-A86C2F98C3E6}" type="slidenum">
              <a:rPr lang="en-GB" smtClean="0"/>
              <a:t>1</a:t>
            </a:fld>
            <a:endParaRPr lang="en-GB"/>
          </a:p>
        </p:txBody>
      </p:sp>
    </p:spTree>
    <p:extLst>
      <p:ext uri="{BB962C8B-B14F-4D97-AF65-F5344CB8AC3E}">
        <p14:creationId xmlns:p14="http://schemas.microsoft.com/office/powerpoint/2010/main" val="71413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10. Circle-time activity, as run in your school policy</a:t>
            </a:r>
          </a:p>
          <a:p>
            <a:r>
              <a:rPr lang="en-GB" sz="1200" kern="1200" dirty="0">
                <a:solidFill>
                  <a:schemeClr val="tx1"/>
                </a:solidFill>
                <a:effectLst/>
                <a:latin typeface="+mn-lt"/>
                <a:ea typeface="+mn-ea"/>
                <a:cs typeface="+mn-cs"/>
              </a:rPr>
              <a:t>You can link this activity to Alevi values such as, for example, sitting still – using your body and hands to be still and listen to others. Use your mouth to speak politely to each other and say how you feel.</a:t>
            </a:r>
          </a:p>
        </p:txBody>
      </p:sp>
      <p:sp>
        <p:nvSpPr>
          <p:cNvPr id="4" name="Slide Number Placeholder 3"/>
          <p:cNvSpPr>
            <a:spLocks noGrp="1"/>
          </p:cNvSpPr>
          <p:nvPr>
            <p:ph type="sldNum" sz="quarter" idx="10"/>
          </p:nvPr>
        </p:nvSpPr>
        <p:spPr/>
        <p:txBody>
          <a:bodyPr/>
          <a:lstStyle/>
          <a:p>
            <a:fld id="{509B799E-BA29-4A73-AA7A-A86C2F98C3E6}" type="slidenum">
              <a:rPr lang="en-GB" smtClean="0"/>
              <a:t>10</a:t>
            </a:fld>
            <a:endParaRPr lang="en-GB"/>
          </a:p>
        </p:txBody>
      </p:sp>
    </p:spTree>
    <p:extLst>
      <p:ext uri="{BB962C8B-B14F-4D97-AF65-F5344CB8AC3E}">
        <p14:creationId xmlns:p14="http://schemas.microsoft.com/office/powerpoint/2010/main" val="85825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The hand over the heart is a symbolic gesture of respect in Alevism, reflecting their belief that </a:t>
            </a:r>
            <a:r>
              <a:rPr lang="en-US" sz="1200" kern="1200" dirty="0" err="1">
                <a:solidFill>
                  <a:schemeClr val="tx1"/>
                </a:solidFill>
                <a:effectLst/>
                <a:latin typeface="+mn-lt"/>
                <a:ea typeface="+mn-ea"/>
                <a:cs typeface="+mn-cs"/>
              </a:rPr>
              <a:t>Hakk</a:t>
            </a:r>
            <a:r>
              <a:rPr lang="en-US" sz="1200" kern="1200" dirty="0">
                <a:solidFill>
                  <a:schemeClr val="tx1"/>
                </a:solidFill>
                <a:effectLst/>
                <a:latin typeface="+mn-lt"/>
                <a:ea typeface="+mn-ea"/>
                <a:cs typeface="+mn-cs"/>
              </a:rPr>
              <a:t> (God/Truth) is in all people. This helps them to remember that we should respect ourselves and other people. Explore briefly with children how these children might be feeling by the looks on their faces.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9B799E-BA29-4A73-AA7A-A86C2F98C3E6}" type="slidenum">
              <a:rPr lang="en-GB" smtClean="0"/>
              <a:t>2</a:t>
            </a:fld>
            <a:endParaRPr lang="en-GB"/>
          </a:p>
        </p:txBody>
      </p:sp>
    </p:spTree>
    <p:extLst>
      <p:ext uri="{BB962C8B-B14F-4D97-AF65-F5344CB8AC3E}">
        <p14:creationId xmlns:p14="http://schemas.microsoft.com/office/powerpoint/2010/main" val="201120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3. Adjust Golden rules to your own school’s equivalent</a:t>
            </a:r>
          </a:p>
          <a:p>
            <a:r>
              <a:rPr lang="en-GB" sz="1200" kern="1200" dirty="0">
                <a:solidFill>
                  <a:schemeClr val="tx1"/>
                </a:solidFill>
                <a:effectLst/>
                <a:latin typeface="+mn-lt"/>
                <a:ea typeface="+mn-ea"/>
                <a:cs typeface="+mn-cs"/>
              </a:rPr>
              <a:t>This is a good opportunity to revisit and remind children of the school’s ‘Golden Rules’.</a:t>
            </a:r>
          </a:p>
          <a:p>
            <a:r>
              <a:rPr lang="en-GB" sz="1200" kern="1200" dirty="0">
                <a:solidFill>
                  <a:schemeClr val="tx1"/>
                </a:solidFill>
                <a:effectLst/>
                <a:latin typeface="+mn-lt"/>
                <a:ea typeface="+mn-ea"/>
                <a:cs typeface="+mn-cs"/>
              </a:rPr>
              <a:t>Explore with the children why behaviour is important.</a:t>
            </a:r>
          </a:p>
          <a:p>
            <a:r>
              <a:rPr lang="en-GB" sz="1200" kern="1200" dirty="0">
                <a:solidFill>
                  <a:schemeClr val="tx1"/>
                </a:solidFill>
                <a:effectLst/>
                <a:latin typeface="+mn-lt"/>
                <a:ea typeface="+mn-ea"/>
                <a:cs typeface="+mn-cs"/>
              </a:rPr>
              <a:t>What would school be like if no-one behaved well?</a:t>
            </a:r>
          </a:p>
          <a:p>
            <a:r>
              <a:rPr lang="en-GB" sz="1200" kern="1200" dirty="0">
                <a:solidFill>
                  <a:schemeClr val="tx1"/>
                </a:solidFill>
                <a:effectLst/>
                <a:latin typeface="+mn-lt"/>
                <a:ea typeface="+mn-ea"/>
                <a:cs typeface="+mn-cs"/>
              </a:rPr>
              <a:t>What would life be like if everyone was nasty?</a:t>
            </a:r>
          </a:p>
          <a:p>
            <a:r>
              <a:rPr lang="en-GB" sz="1200" kern="1200" dirty="0">
                <a:solidFill>
                  <a:schemeClr val="tx1"/>
                </a:solidFill>
                <a:effectLst/>
                <a:latin typeface="+mn-lt"/>
                <a:ea typeface="+mn-ea"/>
                <a:cs typeface="+mn-cs"/>
              </a:rPr>
              <a:t>Develop their ideas and ask how we can make sure that people behave.</a:t>
            </a:r>
          </a:p>
        </p:txBody>
      </p:sp>
      <p:sp>
        <p:nvSpPr>
          <p:cNvPr id="4" name="Slide Number Placeholder 3"/>
          <p:cNvSpPr>
            <a:spLocks noGrp="1"/>
          </p:cNvSpPr>
          <p:nvPr>
            <p:ph type="sldNum" sz="quarter" idx="10"/>
          </p:nvPr>
        </p:nvSpPr>
        <p:spPr/>
        <p:txBody>
          <a:bodyPr/>
          <a:lstStyle/>
          <a:p>
            <a:fld id="{509B799E-BA29-4A73-AA7A-A86C2F98C3E6}" type="slidenum">
              <a:rPr lang="en-GB" smtClean="0"/>
              <a:t>3</a:t>
            </a:fld>
            <a:endParaRPr lang="en-GB"/>
          </a:p>
        </p:txBody>
      </p:sp>
    </p:spTree>
    <p:extLst>
      <p:ext uri="{BB962C8B-B14F-4D97-AF65-F5344CB8AC3E}">
        <p14:creationId xmlns:p14="http://schemas.microsoft.com/office/powerpoint/2010/main" val="545521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90488" y="744538"/>
            <a:ext cx="6616700" cy="3722687"/>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lang="en-GB" sz="1200" kern="1200" dirty="0">
                <a:solidFill>
                  <a:schemeClr val="tx1"/>
                </a:solidFill>
                <a:effectLst/>
                <a:latin typeface="+mn-lt"/>
                <a:ea typeface="+mn-ea"/>
                <a:cs typeface="+mn-cs"/>
              </a:rPr>
              <a:t>4. Ask them to wonder about what this means and take responses. Say we will now look at examples.</a:t>
            </a:r>
          </a:p>
        </p:txBody>
      </p:sp>
    </p:spTree>
    <p:extLst>
      <p:ext uri="{BB962C8B-B14F-4D97-AF65-F5344CB8AC3E}">
        <p14:creationId xmlns:p14="http://schemas.microsoft.com/office/powerpoint/2010/main" val="131492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5. Explore what is happening in these pictures. Which are good and which bad? Have they ever done any of these? How did it make them feel? How might it have made other people feel? Explore also when others have done these to them – to be on the receiving end.</a:t>
            </a:r>
          </a:p>
        </p:txBody>
      </p:sp>
      <p:sp>
        <p:nvSpPr>
          <p:cNvPr id="4" name="Slide Number Placeholder 3"/>
          <p:cNvSpPr>
            <a:spLocks noGrp="1"/>
          </p:cNvSpPr>
          <p:nvPr>
            <p:ph type="sldNum" sz="quarter" idx="10"/>
          </p:nvPr>
        </p:nvSpPr>
        <p:spPr/>
        <p:txBody>
          <a:bodyPr/>
          <a:lstStyle/>
          <a:p>
            <a:fld id="{509B799E-BA29-4A73-AA7A-A86C2F98C3E6}" type="slidenum">
              <a:rPr lang="en-GB" smtClean="0"/>
              <a:t>5</a:t>
            </a:fld>
            <a:endParaRPr lang="en-GB"/>
          </a:p>
        </p:txBody>
      </p:sp>
    </p:spTree>
    <p:extLst>
      <p:ext uri="{BB962C8B-B14F-4D97-AF65-F5344CB8AC3E}">
        <p14:creationId xmlns:p14="http://schemas.microsoft.com/office/powerpoint/2010/main" val="406487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90488" y="744538"/>
            <a:ext cx="6616700" cy="3722687"/>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en-GB" dirty="0"/>
              <a:t>6. </a:t>
            </a:r>
            <a:r>
              <a:rPr dirty="0"/>
              <a:t>As slide 5</a:t>
            </a:r>
          </a:p>
        </p:txBody>
      </p:sp>
    </p:spTree>
    <p:extLst>
      <p:ext uri="{BB962C8B-B14F-4D97-AF65-F5344CB8AC3E}">
        <p14:creationId xmlns:p14="http://schemas.microsoft.com/office/powerpoint/2010/main" val="135872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7. As slide 5</a:t>
            </a:r>
          </a:p>
          <a:p>
            <a:r>
              <a:rPr lang="en-GB" sz="1200" kern="1200" dirty="0">
                <a:solidFill>
                  <a:schemeClr val="tx1"/>
                </a:solidFill>
                <a:effectLst/>
                <a:latin typeface="+mn-lt"/>
                <a:ea typeface="+mn-ea"/>
                <a:cs typeface="+mn-cs"/>
              </a:rPr>
              <a:t>Conclude by asking them ‘Who or what controls how we use our body, hands and mouth?’ Explore with them ideas such as themselves, people in authority, rules, but discuss who really is the one who decides how they behave? Is it our own mind that should control our behaviour?</a:t>
            </a:r>
          </a:p>
        </p:txBody>
      </p:sp>
      <p:sp>
        <p:nvSpPr>
          <p:cNvPr id="4" name="Slide Number Placeholder 3"/>
          <p:cNvSpPr>
            <a:spLocks noGrp="1"/>
          </p:cNvSpPr>
          <p:nvPr>
            <p:ph type="sldNum" sz="quarter" idx="10"/>
          </p:nvPr>
        </p:nvSpPr>
        <p:spPr/>
        <p:txBody>
          <a:bodyPr/>
          <a:lstStyle/>
          <a:p>
            <a:fld id="{509B799E-BA29-4A73-AA7A-A86C2F98C3E6}" type="slidenum">
              <a:rPr lang="en-GB" smtClean="0"/>
              <a:t>7</a:t>
            </a:fld>
            <a:endParaRPr lang="en-GB"/>
          </a:p>
        </p:txBody>
      </p:sp>
    </p:spTree>
    <p:extLst>
      <p:ext uri="{BB962C8B-B14F-4D97-AF65-F5344CB8AC3E}">
        <p14:creationId xmlns:p14="http://schemas.microsoft.com/office/powerpoint/2010/main" val="183181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8. Use the worksheet for KS1 L1</a:t>
            </a:r>
          </a:p>
          <a:p>
            <a:r>
              <a:rPr lang="en-GB" sz="1200" kern="1200" dirty="0">
                <a:solidFill>
                  <a:schemeClr val="tx1"/>
                </a:solidFill>
                <a:effectLst/>
                <a:latin typeface="+mn-lt"/>
                <a:ea typeface="+mn-ea"/>
                <a:cs typeface="+mn-cs"/>
              </a:rPr>
              <a:t>Ask the children whether they think this is a good set of rules.</a:t>
            </a:r>
          </a:p>
        </p:txBody>
      </p:sp>
      <p:sp>
        <p:nvSpPr>
          <p:cNvPr id="4" name="Slide Number Placeholder 3"/>
          <p:cNvSpPr>
            <a:spLocks noGrp="1"/>
          </p:cNvSpPr>
          <p:nvPr>
            <p:ph type="sldNum" sz="quarter" idx="10"/>
          </p:nvPr>
        </p:nvSpPr>
        <p:spPr/>
        <p:txBody>
          <a:bodyPr/>
          <a:lstStyle/>
          <a:p>
            <a:fld id="{509B799E-BA29-4A73-AA7A-A86C2F98C3E6}" type="slidenum">
              <a:rPr lang="en-GB" smtClean="0"/>
              <a:t>8</a:t>
            </a:fld>
            <a:endParaRPr lang="en-GB"/>
          </a:p>
        </p:txBody>
      </p:sp>
    </p:spTree>
    <p:extLst>
      <p:ext uri="{BB962C8B-B14F-4D97-AF65-F5344CB8AC3E}">
        <p14:creationId xmlns:p14="http://schemas.microsoft.com/office/powerpoint/2010/main" val="358512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9. The purpose of this is to reinforce for the children the way values influence how we do and do not behave. As they work, adults go round asking questions and prompting.</a:t>
            </a:r>
          </a:p>
          <a:p>
            <a:endParaRPr lang="en-GB" dirty="0"/>
          </a:p>
        </p:txBody>
      </p:sp>
      <p:sp>
        <p:nvSpPr>
          <p:cNvPr id="4" name="Slide Number Placeholder 3"/>
          <p:cNvSpPr>
            <a:spLocks noGrp="1"/>
          </p:cNvSpPr>
          <p:nvPr>
            <p:ph type="sldNum" sz="quarter" idx="10"/>
          </p:nvPr>
        </p:nvSpPr>
        <p:spPr/>
        <p:txBody>
          <a:bodyPr/>
          <a:lstStyle/>
          <a:p>
            <a:fld id="{509B799E-BA29-4A73-AA7A-A86C2F98C3E6}" type="slidenum">
              <a:rPr lang="en-GB" smtClean="0"/>
              <a:t>9</a:t>
            </a:fld>
            <a:endParaRPr lang="en-GB"/>
          </a:p>
        </p:txBody>
      </p:sp>
    </p:spTree>
    <p:extLst>
      <p:ext uri="{BB962C8B-B14F-4D97-AF65-F5344CB8AC3E}">
        <p14:creationId xmlns:p14="http://schemas.microsoft.com/office/powerpoint/2010/main" val="1006286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B5CF-EA4C-469E-8D64-04BDD32A9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28B3B9-0B9F-4D60-974C-4EDE1A28C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40A580-6223-40D2-B545-286E88A59364}"/>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F9CF9E8F-9D57-4CC6-AF0D-188002FCD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23D7F9-EB6F-42A6-9718-D71EBAA5E29D}"/>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238628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F436-9F3C-4DCF-BE41-899863C40D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5CFEAE-341C-4140-82AD-9E862373EC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A4555C-CF45-46F3-AA87-E2B4CE9DC39D}"/>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9DE2D593-C4F2-40C1-8424-AB318E443A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3F661A-A576-48C3-905B-D02E4538CFE5}"/>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249868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F8AF9D-2202-409F-B406-DC82217158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680D0A-2E2A-4931-8FBF-401C1DC40B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8E05D6-E19E-4A72-8063-CB50E120B0EB}"/>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27D8A147-5F6F-40B7-86E6-7BF60876F1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165E2D-9BAA-405B-A7F4-07FD4861D650}"/>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79504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E486-EBD9-4923-B315-D8C92F1B96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A2F6CE-BFE1-4F77-B35C-4B95F6CB41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C188DA-8D5A-43D7-A56C-C98FF824FCD4}"/>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57A48E5C-97C7-4996-99C0-509E893B68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47FFD4-A6A9-41D2-A903-0F659623698B}"/>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26825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31FC-37F6-43D7-B6C2-D74341A05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14FA0F-F0FF-4D0C-AF35-3351B1E04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D5022C-14E8-4ACA-8B85-DC2A0986D889}"/>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61EB196A-1075-4159-933E-D331189EA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14F6B-BA5C-4711-A8DA-962F71C1ADC0}"/>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231128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013F-50E8-4405-8E24-14CCC644FC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CC8BA2-6F1A-4F32-8F2F-2A74DD01B7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F4D6A-6F3F-4BEE-8A3C-BD040682DC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321098-D1E3-447D-A04D-A4AEC845CA63}"/>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6" name="Footer Placeholder 5">
            <a:extLst>
              <a:ext uri="{FF2B5EF4-FFF2-40B4-BE49-F238E27FC236}">
                <a16:creationId xmlns:a16="http://schemas.microsoft.com/office/drawing/2014/main" id="{1225B1DF-B191-4A98-B174-80DB54D10D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7D3CA4-C60D-4856-AD8E-4267A212FB0E}"/>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1217250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2B34-AF40-4A7C-B181-421B610DDA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93516B-B838-42CA-9432-4FBFAB162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5CD312-88C6-4A24-BC34-A7B09CD11A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832B91-5BCA-4AFA-A66E-AA9A6FC5DB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3303F9-762B-4265-BDFF-6AE6D880F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FC9697-6F16-4378-9F67-5BBDEE1F0137}"/>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8" name="Footer Placeholder 7">
            <a:extLst>
              <a:ext uri="{FF2B5EF4-FFF2-40B4-BE49-F238E27FC236}">
                <a16:creationId xmlns:a16="http://schemas.microsoft.com/office/drawing/2014/main" id="{916512C7-9CAC-4697-9963-1296682A0B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0518A7-11A1-47F2-99AC-8D191886CC17}"/>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57120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9244-8829-4391-960B-F1DEDEE2EC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8DD150-16E0-4400-9534-5A3A8FF1BEA6}"/>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4" name="Footer Placeholder 3">
            <a:extLst>
              <a:ext uri="{FF2B5EF4-FFF2-40B4-BE49-F238E27FC236}">
                <a16:creationId xmlns:a16="http://schemas.microsoft.com/office/drawing/2014/main" id="{73466CE0-9ECE-49A6-8A23-52230D874E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2A9EA18-6BC5-4EE1-84A5-2ECC786BD05A}"/>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87348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C7110-EFB9-4C7B-9D33-034BC04F6A5D}"/>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3" name="Footer Placeholder 2">
            <a:extLst>
              <a:ext uri="{FF2B5EF4-FFF2-40B4-BE49-F238E27FC236}">
                <a16:creationId xmlns:a16="http://schemas.microsoft.com/office/drawing/2014/main" id="{1F6078CF-2450-4596-B838-99DB321CA0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74EA9E-BD79-49C1-833E-3FD0AA99297A}"/>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59866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1A67-9F9E-4E4D-B31F-852C26501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3B6427-2450-4542-A0C4-04946A93FD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D7C916-747B-4F26-965F-1782A06AD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5F6ACE-0F26-4A1B-BB63-77B15F872F44}"/>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6" name="Footer Placeholder 5">
            <a:extLst>
              <a:ext uri="{FF2B5EF4-FFF2-40B4-BE49-F238E27FC236}">
                <a16:creationId xmlns:a16="http://schemas.microsoft.com/office/drawing/2014/main" id="{C673BC1F-3C53-49ED-9397-8F269CDD04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9CCAC-7097-4248-A9DA-C6E9E0ED056F}"/>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395078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4644-5718-4B1E-9545-75D68D7BE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616375-3D7B-4DEB-B078-635E133506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EBA46D-B5AF-4613-AB16-F0D5F7773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7C9C40-3B41-46BA-98AE-B36C6C9FB9E3}"/>
              </a:ext>
            </a:extLst>
          </p:cNvPr>
          <p:cNvSpPr>
            <a:spLocks noGrp="1"/>
          </p:cNvSpPr>
          <p:nvPr>
            <p:ph type="dt" sz="half" idx="10"/>
          </p:nvPr>
        </p:nvSpPr>
        <p:spPr/>
        <p:txBody>
          <a:bodyPr/>
          <a:lstStyle/>
          <a:p>
            <a:fld id="{257B15FC-D56D-426A-AD2A-BE84EBBEF4BF}" type="datetimeFigureOut">
              <a:rPr lang="en-GB" smtClean="0"/>
              <a:t>17/04/2018</a:t>
            </a:fld>
            <a:endParaRPr lang="en-GB"/>
          </a:p>
        </p:txBody>
      </p:sp>
      <p:sp>
        <p:nvSpPr>
          <p:cNvPr id="6" name="Footer Placeholder 5">
            <a:extLst>
              <a:ext uri="{FF2B5EF4-FFF2-40B4-BE49-F238E27FC236}">
                <a16:creationId xmlns:a16="http://schemas.microsoft.com/office/drawing/2014/main" id="{9C732D48-3689-4B92-A744-AFE9BDB548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A432C0-4DE3-42C9-B22E-002E2F275F91}"/>
              </a:ext>
            </a:extLst>
          </p:cNvPr>
          <p:cNvSpPr>
            <a:spLocks noGrp="1"/>
          </p:cNvSpPr>
          <p:nvPr>
            <p:ph type="sldNum" sz="quarter" idx="12"/>
          </p:nvPr>
        </p:nvSpPr>
        <p:spPr/>
        <p:txBody>
          <a:bodyPr/>
          <a:lstStyle/>
          <a:p>
            <a:fld id="{EC39A800-9262-46B1-833F-9D28A9F2CB7C}" type="slidenum">
              <a:rPr lang="en-GB" smtClean="0"/>
              <a:t>‹#›</a:t>
            </a:fld>
            <a:endParaRPr lang="en-GB"/>
          </a:p>
        </p:txBody>
      </p:sp>
    </p:spTree>
    <p:extLst>
      <p:ext uri="{BB962C8B-B14F-4D97-AF65-F5344CB8AC3E}">
        <p14:creationId xmlns:p14="http://schemas.microsoft.com/office/powerpoint/2010/main" val="42161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D4EE-88EE-45E4-B6C3-0EB087DF52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76F8B9-27A5-4E53-8876-829F18AA0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EB0AF-FBF3-4AC5-85EE-2817FC2C3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B15FC-D56D-426A-AD2A-BE84EBBEF4BF}" type="datetimeFigureOut">
              <a:rPr lang="en-GB" smtClean="0"/>
              <a:t>17/04/2018</a:t>
            </a:fld>
            <a:endParaRPr lang="en-GB"/>
          </a:p>
        </p:txBody>
      </p:sp>
      <p:sp>
        <p:nvSpPr>
          <p:cNvPr id="5" name="Footer Placeholder 4">
            <a:extLst>
              <a:ext uri="{FF2B5EF4-FFF2-40B4-BE49-F238E27FC236}">
                <a16:creationId xmlns:a16="http://schemas.microsoft.com/office/drawing/2014/main" id="{4C2643D4-2B53-4A0B-8474-D4AD90AD4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2E8C53-F7AA-4850-9054-326B74F01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9A800-9262-46B1-833F-9D28A9F2CB7C}" type="slidenum">
              <a:rPr lang="en-GB" smtClean="0"/>
              <a:t>‹#›</a:t>
            </a:fld>
            <a:endParaRPr lang="en-GB"/>
          </a:p>
        </p:txBody>
      </p:sp>
    </p:spTree>
    <p:extLst>
      <p:ext uri="{BB962C8B-B14F-4D97-AF65-F5344CB8AC3E}">
        <p14:creationId xmlns:p14="http://schemas.microsoft.com/office/powerpoint/2010/main" val="123559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535577"/>
            <a:ext cx="9144000" cy="2059986"/>
          </a:xfrm>
          <a:solidFill>
            <a:schemeClr val="accent4">
              <a:lumMod val="20000"/>
              <a:lumOff val="80000"/>
            </a:schemeClr>
          </a:solidFill>
        </p:spPr>
        <p:txBody>
          <a:bodyPr>
            <a:normAutofit/>
          </a:bodyPr>
          <a:lstStyle/>
          <a:p>
            <a:r>
              <a:rPr lang="en-US" dirty="0">
                <a:latin typeface="Comic Sans MS" panose="030F0702030302020204" pitchFamily="66" charset="0"/>
              </a:rPr>
              <a:t>Who are the Alevis and what are their values?</a:t>
            </a:r>
            <a:br>
              <a:rPr lang="en-US" dirty="0">
                <a:latin typeface="Comic Sans MS" panose="030F0702030302020204" pitchFamily="66" charset="0"/>
              </a:rPr>
            </a:br>
            <a:endParaRPr lang="en-US" sz="2200" dirty="0">
              <a:latin typeface="Comic Sans MS" panose="030F0702030302020204" pitchFamily="66" charset="0"/>
            </a:endParaRPr>
          </a:p>
        </p:txBody>
      </p:sp>
      <p:sp>
        <p:nvSpPr>
          <p:cNvPr id="5" name="Subtitle 4"/>
          <p:cNvSpPr>
            <a:spLocks noGrp="1"/>
          </p:cNvSpPr>
          <p:nvPr>
            <p:ph type="subTitle" idx="1"/>
          </p:nvPr>
        </p:nvSpPr>
        <p:spPr>
          <a:xfrm>
            <a:off x="1615440" y="48941"/>
            <a:ext cx="9144000" cy="486636"/>
          </a:xfrm>
        </p:spPr>
        <p:txBody>
          <a:bodyPr/>
          <a:lstStyle/>
          <a:p>
            <a:r>
              <a:rPr lang="en-US" dirty="0">
                <a:latin typeface="Comic Sans MS" panose="030F0702030302020204" pitchFamily="66" charset="0"/>
              </a:rPr>
              <a:t>Key Stage 1 </a:t>
            </a:r>
          </a:p>
        </p:txBody>
      </p:sp>
      <p:pic>
        <p:nvPicPr>
          <p:cNvPr id="3" name="Picture 2"/>
          <p:cNvPicPr>
            <a:picLocks noChangeAspect="1"/>
          </p:cNvPicPr>
          <p:nvPr/>
        </p:nvPicPr>
        <p:blipFill rotWithShape="1">
          <a:blip r:embed="rId3"/>
          <a:srcRect l="21683" t="12411" r="22067" b="12290"/>
          <a:stretch/>
        </p:blipFill>
        <p:spPr>
          <a:xfrm>
            <a:off x="8410079" y="3177310"/>
            <a:ext cx="2939598" cy="3264714"/>
          </a:xfrm>
          <a:prstGeom prst="rect">
            <a:avLst/>
          </a:prstGeom>
        </p:spPr>
      </p:pic>
      <p:pic>
        <p:nvPicPr>
          <p:cNvPr id="6" name="kartt.jpg" descr="kartt.jpg"/>
          <p:cNvPicPr>
            <a:picLocks noChangeAspect="1"/>
          </p:cNvPicPr>
          <p:nvPr/>
        </p:nvPicPr>
        <p:blipFill>
          <a:blip r:embed="rId4">
            <a:extLst/>
          </a:blip>
          <a:srcRect l="18436" t="7041" r="25431" b="7041"/>
          <a:stretch>
            <a:fillRect/>
          </a:stretch>
        </p:blipFill>
        <p:spPr>
          <a:xfrm>
            <a:off x="650380" y="3285556"/>
            <a:ext cx="3011092" cy="3314730"/>
          </a:xfrm>
          <a:prstGeom prst="rect">
            <a:avLst/>
          </a:prstGeom>
          <a:ln w="12700">
            <a:miter lim="400000"/>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631" b="15084"/>
          <a:stretch/>
        </p:blipFill>
        <p:spPr>
          <a:xfrm>
            <a:off x="3996493" y="3671945"/>
            <a:ext cx="4199013" cy="2275443"/>
          </a:xfrm>
          <a:prstGeom prst="rect">
            <a:avLst/>
          </a:prstGeom>
        </p:spPr>
      </p:pic>
    </p:spTree>
    <p:extLst>
      <p:ext uri="{BB962C8B-B14F-4D97-AF65-F5344CB8AC3E}">
        <p14:creationId xmlns:p14="http://schemas.microsoft.com/office/powerpoint/2010/main" val="2407085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60036826"/>
              </p:ext>
            </p:extLst>
          </p:nvPr>
        </p:nvGraphicFramePr>
        <p:xfrm>
          <a:off x="1919536" y="404664"/>
          <a:ext cx="7467600" cy="1920240"/>
        </p:xfrm>
        <a:graphic>
          <a:graphicData uri="http://schemas.openxmlformats.org/drawingml/2006/table">
            <a:tbl>
              <a:tblPr/>
              <a:tblGrid>
                <a:gridCol w="7467600">
                  <a:extLst>
                    <a:ext uri="{9D8B030D-6E8A-4147-A177-3AD203B41FA5}">
                      <a16:colId xmlns:a16="http://schemas.microsoft.com/office/drawing/2014/main" val="20000"/>
                    </a:ext>
                  </a:extLst>
                </a:gridCol>
              </a:tblGrid>
              <a:tr h="0">
                <a:tc>
                  <a:txBody>
                    <a:bodyPr/>
                    <a:lstStyle/>
                    <a:p>
                      <a:pPr algn="ctr"/>
                      <a:r>
                        <a:rPr lang="en-GB" sz="4000" dirty="0">
                          <a:solidFill>
                            <a:schemeClr val="tx1"/>
                          </a:solidFill>
                          <a:effectLst/>
                          <a:latin typeface="Comic Sans MS" panose="030F0702030302020204" pitchFamily="66" charset="0"/>
                        </a:rPr>
                        <a:t>Circle time: How do I show respect to other people? Why is this important?</a:t>
                      </a: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149" y="2468596"/>
            <a:ext cx="4322373"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40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4137" y="600892"/>
            <a:ext cx="11416686" cy="2612571"/>
          </a:xfrm>
          <a:solidFill>
            <a:schemeClr val="accent4">
              <a:lumMod val="20000"/>
              <a:lumOff val="80000"/>
            </a:schemeClr>
          </a:solidFill>
        </p:spPr>
        <p:txBody>
          <a:bodyPr>
            <a:normAutofit fontScale="90000"/>
          </a:bodyPr>
          <a:lstStyle/>
          <a:p>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r>
              <a:rPr lang="en-GB" dirty="0">
                <a:latin typeface="Comic Sans MS" panose="030F0702030302020204" pitchFamily="66" charset="0"/>
              </a:rPr>
              <a:t>LO: I can understand some Alevi values and rules</a:t>
            </a:r>
            <a:r>
              <a:rPr lang="en-US" dirty="0">
                <a:latin typeface="Comic Sans MS" panose="030F0702030302020204" pitchFamily="66" charset="0"/>
              </a:rPr>
              <a:t>.</a:t>
            </a:r>
            <a:br>
              <a:rPr lang="en-US" dirty="0"/>
            </a:b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948" y="3324403"/>
            <a:ext cx="4328286" cy="3246214"/>
          </a:xfrm>
          <a:prstGeom prst="rect">
            <a:avLst/>
          </a:prstGeom>
        </p:spPr>
      </p:pic>
    </p:spTree>
    <p:extLst>
      <p:ext uri="{BB962C8B-B14F-4D97-AF65-F5344CB8AC3E}">
        <p14:creationId xmlns:p14="http://schemas.microsoft.com/office/powerpoint/2010/main" val="209592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47217" cy="1325563"/>
          </a:xfrm>
          <a:solidFill>
            <a:schemeClr val="accent4">
              <a:lumMod val="20000"/>
              <a:lumOff val="80000"/>
            </a:schemeClr>
          </a:solidFill>
        </p:spPr>
        <p:txBody>
          <a:bodyPr/>
          <a:lstStyle/>
          <a:p>
            <a:pPr algn="ctr"/>
            <a:r>
              <a:rPr lang="en-US" dirty="0">
                <a:latin typeface="Comic Sans MS" panose="030F0702030302020204" pitchFamily="66" charset="0"/>
              </a:rPr>
              <a:t>Rules </a:t>
            </a:r>
          </a:p>
        </p:txBody>
      </p:sp>
      <p:sp>
        <p:nvSpPr>
          <p:cNvPr id="3" name="Content Placeholder 2"/>
          <p:cNvSpPr>
            <a:spLocks noGrp="1"/>
          </p:cNvSpPr>
          <p:nvPr>
            <p:ph idx="1"/>
          </p:nvPr>
        </p:nvSpPr>
        <p:spPr>
          <a:xfrm>
            <a:off x="838200" y="1825625"/>
            <a:ext cx="3989832" cy="4351338"/>
          </a:xfrm>
        </p:spPr>
        <p:txBody>
          <a:bodyPr/>
          <a:lstStyle/>
          <a:p>
            <a:r>
              <a:rPr lang="en-GB" dirty="0">
                <a:latin typeface="Comic Sans MS" panose="030F0702030302020204" pitchFamily="66" charset="0"/>
              </a:rPr>
              <a:t>What rules do you know?</a:t>
            </a:r>
          </a:p>
          <a:p>
            <a:r>
              <a:rPr lang="en-GB" dirty="0">
                <a:latin typeface="Comic Sans MS" panose="030F0702030302020204" pitchFamily="66" charset="0"/>
              </a:rPr>
              <a:t>What rules do we follow in the classroom and in school?</a:t>
            </a:r>
          </a:p>
          <a:p>
            <a:r>
              <a:rPr lang="en-GB" dirty="0">
                <a:latin typeface="Comic Sans MS" panose="030F0702030302020204" pitchFamily="66" charset="0"/>
              </a:rPr>
              <a:t>Who do they help?</a:t>
            </a:r>
          </a:p>
          <a:p>
            <a:r>
              <a:rPr lang="en-GB" dirty="0">
                <a:latin typeface="Comic Sans MS" panose="030F0702030302020204" pitchFamily="66" charset="0"/>
              </a:rPr>
              <a:t>Why do we need rules?</a:t>
            </a:r>
          </a:p>
          <a:p>
            <a:endParaRPr lang="en-US" dirty="0"/>
          </a:p>
        </p:txBody>
      </p:sp>
      <p:pic>
        <p:nvPicPr>
          <p:cNvPr id="4" name="Picture 3"/>
          <p:cNvPicPr>
            <a:picLocks noChangeAspect="1"/>
          </p:cNvPicPr>
          <p:nvPr/>
        </p:nvPicPr>
        <p:blipFill>
          <a:blip r:embed="rId3"/>
          <a:stretch>
            <a:fillRect/>
          </a:stretch>
        </p:blipFill>
        <p:spPr>
          <a:xfrm>
            <a:off x="5406717" y="1690688"/>
            <a:ext cx="7001088" cy="4428872"/>
          </a:xfrm>
          <a:prstGeom prst="rect">
            <a:avLst/>
          </a:prstGeom>
        </p:spPr>
      </p:pic>
    </p:spTree>
    <p:extLst>
      <p:ext uri="{BB962C8B-B14F-4D97-AF65-F5344CB8AC3E}">
        <p14:creationId xmlns:p14="http://schemas.microsoft.com/office/powerpoint/2010/main" val="39089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 name="Content Placeholder 3"/>
          <p:cNvGraphicFramePr/>
          <p:nvPr>
            <p:extLst>
              <p:ext uri="{D42A27DB-BD31-4B8C-83A1-F6EECF244321}">
                <p14:modId xmlns:p14="http://schemas.microsoft.com/office/powerpoint/2010/main" val="3664437637"/>
              </p:ext>
            </p:extLst>
          </p:nvPr>
        </p:nvGraphicFramePr>
        <p:xfrm>
          <a:off x="321163" y="413875"/>
          <a:ext cx="7467600" cy="822960"/>
        </p:xfrm>
        <a:graphic>
          <a:graphicData uri="http://schemas.openxmlformats.org/drawingml/2006/table">
            <a:tbl>
              <a:tblPr/>
              <a:tblGrid>
                <a:gridCol w="7467600">
                  <a:extLst>
                    <a:ext uri="{9D8B030D-6E8A-4147-A177-3AD203B41FA5}">
                      <a16:colId xmlns:a16="http://schemas.microsoft.com/office/drawing/2014/main" val="20000"/>
                    </a:ext>
                  </a:extLst>
                </a:gridCol>
              </a:tblGrid>
              <a:tr h="0">
                <a:tc>
                  <a:txBody>
                    <a:bodyPr/>
                    <a:lstStyle/>
                    <a:p>
                      <a:pPr algn="l">
                        <a:defRPr sz="1800"/>
                      </a:pPr>
                      <a:r>
                        <a:rPr sz="4800" b="0" u="none" dirty="0">
                          <a:solidFill>
                            <a:schemeClr val="tx1"/>
                          </a:solidFill>
                          <a:latin typeface="Comic Sans MS"/>
                          <a:ea typeface="Comic Sans MS"/>
                          <a:cs typeface="Comic Sans MS"/>
                          <a:sym typeface="Comic Sans MS"/>
                        </a:rPr>
                        <a:t>Alevi</a:t>
                      </a:r>
                      <a:r>
                        <a:rPr lang="en-GB" sz="4800" b="0" u="none" baseline="0" dirty="0">
                          <a:solidFill>
                            <a:schemeClr val="tx1"/>
                          </a:solidFill>
                          <a:latin typeface="Comic Sans MS"/>
                          <a:ea typeface="Comic Sans MS"/>
                          <a:cs typeface="Comic Sans MS"/>
                          <a:sym typeface="Comic Sans MS"/>
                        </a:rPr>
                        <a:t> Rules</a:t>
                      </a:r>
                      <a:endParaRPr sz="4800" b="0" u="none" dirty="0">
                        <a:solidFill>
                          <a:schemeClr val="tx1"/>
                        </a:solidFill>
                        <a:latin typeface="Comic Sans MS"/>
                        <a:ea typeface="Comic Sans MS"/>
                        <a:cs typeface="Comic Sans MS"/>
                        <a:sym typeface="Comic Sans MS"/>
                      </a:endParaRPr>
                    </a:p>
                  </a:txBody>
                  <a:tcPr marL="45720" marR="45720" anchor="ctr" horzOverflow="overflow">
                    <a:lnL w="12700">
                      <a:miter lim="400000"/>
                    </a:lnL>
                    <a:lnR w="12700">
                      <a:miter lim="400000"/>
                    </a:lnR>
                    <a:lnT w="12700">
                      <a:miter lim="400000"/>
                    </a:lnT>
                    <a:lnB w="12700">
                      <a:miter lim="400000"/>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32" name="Table 4"/>
          <p:cNvGraphicFramePr/>
          <p:nvPr>
            <p:extLst>
              <p:ext uri="{D42A27DB-BD31-4B8C-83A1-F6EECF244321}">
                <p14:modId xmlns:p14="http://schemas.microsoft.com/office/powerpoint/2010/main" val="3375409872"/>
              </p:ext>
            </p:extLst>
          </p:nvPr>
        </p:nvGraphicFramePr>
        <p:xfrm>
          <a:off x="321163" y="1573705"/>
          <a:ext cx="7656646" cy="2733252"/>
        </p:xfrm>
        <a:graphic>
          <a:graphicData uri="http://schemas.openxmlformats.org/drawingml/2006/table">
            <a:tbl>
              <a:tblPr/>
              <a:tblGrid>
                <a:gridCol w="7656646">
                  <a:extLst>
                    <a:ext uri="{9D8B030D-6E8A-4147-A177-3AD203B41FA5}">
                      <a16:colId xmlns:a16="http://schemas.microsoft.com/office/drawing/2014/main" val="20000"/>
                    </a:ext>
                  </a:extLst>
                </a:gridCol>
              </a:tblGrid>
              <a:tr h="2733252">
                <a:tc>
                  <a:txBody>
                    <a:bodyPr/>
                    <a:lstStyle/>
                    <a:p>
                      <a:pPr algn="l">
                        <a:defRPr sz="1800"/>
                      </a:pPr>
                      <a:r>
                        <a:rPr sz="4000" b="0" dirty="0">
                          <a:latin typeface="Comic Sans MS"/>
                          <a:ea typeface="Comic Sans MS"/>
                          <a:cs typeface="Comic Sans MS"/>
                          <a:sym typeface="Comic Sans MS"/>
                        </a:rPr>
                        <a:t>Alevis have rules too. They believe that people need to be careful when using their body, hands, and </a:t>
                      </a:r>
                      <a:r>
                        <a:rPr lang="en-GB" sz="4000" b="0" dirty="0">
                          <a:latin typeface="Comic Sans MS"/>
                          <a:ea typeface="Comic Sans MS"/>
                          <a:cs typeface="Comic Sans MS"/>
                          <a:sym typeface="Comic Sans MS"/>
                        </a:rPr>
                        <a:t>mouth</a:t>
                      </a:r>
                      <a:r>
                        <a:rPr sz="4000" b="0" dirty="0">
                          <a:latin typeface="Comic Sans MS"/>
                          <a:ea typeface="Comic Sans MS"/>
                          <a:cs typeface="Comic Sans MS"/>
                          <a:sym typeface="Comic Sans MS"/>
                        </a:rPr>
                        <a:t>. </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133" name="TextBox 1"/>
          <p:cNvSpPr txBox="1"/>
          <p:nvPr/>
        </p:nvSpPr>
        <p:spPr>
          <a:xfrm>
            <a:off x="321162" y="4452730"/>
            <a:ext cx="6551911" cy="175432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lvl1pPr>
          </a:lstStyle>
          <a:p>
            <a:r>
              <a:rPr dirty="0">
                <a:latin typeface="Comic Sans MS" panose="030F0702030302020204" pitchFamily="66" charset="0"/>
              </a:rPr>
              <a:t>What do you think</a:t>
            </a:r>
            <a:r>
              <a:rPr lang="en-GB" dirty="0">
                <a:latin typeface="Comic Sans MS" panose="030F0702030302020204" pitchFamily="66" charset="0"/>
              </a:rPr>
              <a:t> it means to be careful using your body, hands and mouth</a:t>
            </a:r>
            <a:r>
              <a:rPr dirty="0">
                <a:latin typeface="Comic Sans MS" panose="030F0702030302020204" pitchFamily="66" charset="0"/>
              </a:rPr>
              <a:t>?</a:t>
            </a:r>
          </a:p>
        </p:txBody>
      </p:sp>
      <p:pic>
        <p:nvPicPr>
          <p:cNvPr id="134" name="tongue.jpg" descr="tongue.jpg"/>
          <p:cNvPicPr>
            <a:picLocks noChangeAspect="1"/>
          </p:cNvPicPr>
          <p:nvPr/>
        </p:nvPicPr>
        <p:blipFill>
          <a:blip r:embed="rId3">
            <a:extLst/>
          </a:blip>
          <a:srcRect l="25773" t="51808" r="15150" b="10917"/>
          <a:stretch>
            <a:fillRect/>
          </a:stretch>
        </p:blipFill>
        <p:spPr>
          <a:xfrm>
            <a:off x="7895158" y="542807"/>
            <a:ext cx="2444595" cy="2056581"/>
          </a:xfrm>
          <a:prstGeom prst="rect">
            <a:avLst/>
          </a:prstGeom>
          <a:ln w="12700">
            <a:miter lim="400000"/>
          </a:ln>
        </p:spPr>
      </p:pic>
      <p:pic>
        <p:nvPicPr>
          <p:cNvPr id="135" name="body.jpg" descr="body.jpg"/>
          <p:cNvPicPr>
            <a:picLocks noChangeAspect="1"/>
          </p:cNvPicPr>
          <p:nvPr/>
        </p:nvPicPr>
        <p:blipFill>
          <a:blip r:embed="rId4">
            <a:extLst/>
          </a:blip>
          <a:srcRect l="15344" r="15344"/>
          <a:stretch>
            <a:fillRect/>
          </a:stretch>
        </p:blipFill>
        <p:spPr>
          <a:xfrm>
            <a:off x="9768371" y="2337060"/>
            <a:ext cx="2161146" cy="4157353"/>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33" y="3627455"/>
            <a:ext cx="2683136" cy="2866958"/>
          </a:xfrm>
          <a:prstGeom prst="rect">
            <a:avLst/>
          </a:prstGeom>
        </p:spPr>
      </p:pic>
    </p:spTree>
    <p:extLst>
      <p:ext uri="{BB962C8B-B14F-4D97-AF65-F5344CB8AC3E}">
        <p14:creationId xmlns:p14="http://schemas.microsoft.com/office/powerpoint/2010/main" val="818209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2700687"/>
              </p:ext>
            </p:extLst>
          </p:nvPr>
        </p:nvGraphicFramePr>
        <p:xfrm>
          <a:off x="4014061" y="309966"/>
          <a:ext cx="3901914" cy="2402237"/>
        </p:xfrm>
        <a:graphic>
          <a:graphicData uri="http://schemas.openxmlformats.org/drawingml/2006/table">
            <a:tbl>
              <a:tblPr/>
              <a:tblGrid>
                <a:gridCol w="3901914">
                  <a:extLst>
                    <a:ext uri="{9D8B030D-6E8A-4147-A177-3AD203B41FA5}">
                      <a16:colId xmlns:a16="http://schemas.microsoft.com/office/drawing/2014/main" val="20000"/>
                    </a:ext>
                  </a:extLst>
                </a:gridCol>
              </a:tblGrid>
              <a:tr h="2402237">
                <a:tc>
                  <a:txBody>
                    <a:bodyPr/>
                    <a:lstStyle/>
                    <a:p>
                      <a:pPr algn="ctr"/>
                      <a:r>
                        <a:rPr lang="en-GB" sz="2800" dirty="0">
                          <a:latin typeface="Comic Sans MS" panose="030F0702030302020204" pitchFamily="66" charset="0"/>
                        </a:rPr>
                        <a:t>How should we use our body?</a:t>
                      </a:r>
                    </a:p>
                    <a:p>
                      <a:pPr algn="ctr"/>
                      <a:endParaRPr lang="en-GB" sz="2800" dirty="0">
                        <a:latin typeface="Comic Sans MS" panose="030F0702030302020204" pitchFamily="66" charset="0"/>
                      </a:endParaRPr>
                    </a:p>
                    <a:p>
                      <a:pPr algn="ctr"/>
                      <a:r>
                        <a:rPr lang="en-GB" sz="2800" dirty="0">
                          <a:latin typeface="Comic Sans MS" panose="030F0702030302020204" pitchFamily="66" charset="0"/>
                        </a:rPr>
                        <a:t>How</a:t>
                      </a:r>
                      <a:r>
                        <a:rPr lang="en-GB" sz="2800" baseline="0" dirty="0">
                          <a:latin typeface="Comic Sans MS" panose="030F0702030302020204" pitchFamily="66" charset="0"/>
                        </a:rPr>
                        <a:t> should we not use our body?</a:t>
                      </a:r>
                      <a:endParaRPr lang="en-GB" sz="2800" dirty="0">
                        <a:latin typeface="Comic Sans MS" panose="030F0702030302020204" pitchFamily="66"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5" name="d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64" y="3174772"/>
            <a:ext cx="3669328" cy="3605736"/>
          </a:xfrm>
          <a:prstGeom prst="rect">
            <a:avLst/>
          </a:prstGeom>
          <a:ln w="12700">
            <a:miter lim="400000"/>
          </a:ln>
        </p:spPr>
      </p:pic>
      <p:pic>
        <p:nvPicPr>
          <p:cNvPr id="6" name="ttty.jpg" descr="ttty.jpg"/>
          <p:cNvPicPr>
            <a:picLocks noChangeAspect="1"/>
          </p:cNvPicPr>
          <p:nvPr/>
        </p:nvPicPr>
        <p:blipFill>
          <a:blip r:embed="rId4">
            <a:extLst/>
          </a:blip>
          <a:srcRect l="2001" t="3943" r="39211"/>
          <a:stretch>
            <a:fillRect/>
          </a:stretch>
        </p:blipFill>
        <p:spPr>
          <a:xfrm>
            <a:off x="8591627" y="309966"/>
            <a:ext cx="2702874" cy="3196822"/>
          </a:xfrm>
          <a:prstGeom prst="rect">
            <a:avLst/>
          </a:prstGeom>
          <a:ln w="12700">
            <a:miter lim="400000"/>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24" y="173220"/>
            <a:ext cx="3130659" cy="30764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3973" y="3557045"/>
            <a:ext cx="3138181" cy="30837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4061" y="3249621"/>
            <a:ext cx="3451027" cy="3391217"/>
          </a:xfrm>
          <a:prstGeom prst="rect">
            <a:avLst/>
          </a:prstGeom>
        </p:spPr>
      </p:pic>
    </p:spTree>
    <p:extLst>
      <p:ext uri="{BB962C8B-B14F-4D97-AF65-F5344CB8AC3E}">
        <p14:creationId xmlns:p14="http://schemas.microsoft.com/office/powerpoint/2010/main" val="246376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 name="Table 4"/>
          <p:cNvGraphicFramePr/>
          <p:nvPr>
            <p:extLst>
              <p:ext uri="{D42A27DB-BD31-4B8C-83A1-F6EECF244321}">
                <p14:modId xmlns:p14="http://schemas.microsoft.com/office/powerpoint/2010/main" val="1088439376"/>
              </p:ext>
            </p:extLst>
          </p:nvPr>
        </p:nvGraphicFramePr>
        <p:xfrm>
          <a:off x="3210791" y="154320"/>
          <a:ext cx="4972038" cy="2287544"/>
        </p:xfrm>
        <a:graphic>
          <a:graphicData uri="http://schemas.openxmlformats.org/drawingml/2006/table">
            <a:tbl>
              <a:tblPr/>
              <a:tblGrid>
                <a:gridCol w="4972038">
                  <a:extLst>
                    <a:ext uri="{9D8B030D-6E8A-4147-A177-3AD203B41FA5}">
                      <a16:colId xmlns:a16="http://schemas.microsoft.com/office/drawing/2014/main" val="20000"/>
                    </a:ext>
                  </a:extLst>
                </a:gridCol>
              </a:tblGrid>
              <a:tr h="2287544">
                <a:tc>
                  <a:txBody>
                    <a:bodyPr/>
                    <a:lstStyle/>
                    <a:p>
                      <a:pPr algn="l">
                        <a:defRPr sz="2400"/>
                      </a:pPr>
                      <a:r>
                        <a:rPr dirty="0">
                          <a:latin typeface="Comic Sans MS" panose="030F0702030302020204" pitchFamily="66" charset="0"/>
                        </a:rPr>
                        <a:t>How </a:t>
                      </a:r>
                      <a:r>
                        <a:rPr lang="en-GB" dirty="0">
                          <a:latin typeface="Comic Sans MS" panose="030F0702030302020204" pitchFamily="66" charset="0"/>
                        </a:rPr>
                        <a:t>should we use our hands</a:t>
                      </a:r>
                      <a:r>
                        <a:rPr dirty="0">
                          <a:latin typeface="Comic Sans MS" panose="030F0702030302020204" pitchFamily="66" charset="0"/>
                        </a:rPr>
                        <a:t>?</a:t>
                      </a:r>
                    </a:p>
                    <a:p>
                      <a:pPr algn="l">
                        <a:defRPr sz="1800"/>
                      </a:pPr>
                      <a:endParaRPr dirty="0">
                        <a:latin typeface="Comic Sans MS" panose="030F0702030302020204" pitchFamily="66" charset="0"/>
                      </a:endParaRPr>
                    </a:p>
                    <a:p>
                      <a:pPr algn="l">
                        <a:defRPr sz="1800"/>
                      </a:pPr>
                      <a:endParaRPr dirty="0">
                        <a:latin typeface="Comic Sans MS" panose="030F0702030302020204" pitchFamily="66" charset="0"/>
                      </a:endParaRPr>
                    </a:p>
                    <a:p>
                      <a:pPr algn="l">
                        <a:defRPr sz="1800"/>
                      </a:pPr>
                      <a:endParaRPr dirty="0">
                        <a:latin typeface="Comic Sans MS" panose="030F0702030302020204" pitchFamily="66" charset="0"/>
                      </a:endParaRPr>
                    </a:p>
                    <a:p>
                      <a:pPr algn="l">
                        <a:defRPr sz="1800"/>
                      </a:pPr>
                      <a:endParaRPr dirty="0">
                        <a:latin typeface="Comic Sans MS" panose="030F0702030302020204" pitchFamily="66" charset="0"/>
                      </a:endParaRPr>
                    </a:p>
                    <a:p>
                      <a:pPr algn="l">
                        <a:defRPr sz="1800"/>
                      </a:pPr>
                      <a:endParaRPr dirty="0">
                        <a:latin typeface="Comic Sans MS" panose="030F0702030302020204" pitchFamily="66" charset="0"/>
                      </a:endParaRPr>
                    </a:p>
                    <a:p>
                      <a:pPr algn="l">
                        <a:defRPr sz="2400"/>
                      </a:pPr>
                      <a:r>
                        <a:rPr lang="en-GB" dirty="0">
                          <a:latin typeface="Comic Sans MS" panose="030F0702030302020204" pitchFamily="66" charset="0"/>
                        </a:rPr>
                        <a:t>How should</a:t>
                      </a:r>
                      <a:r>
                        <a:rPr lang="en-GB" baseline="0" dirty="0">
                          <a:latin typeface="Comic Sans MS" panose="030F0702030302020204" pitchFamily="66" charset="0"/>
                        </a:rPr>
                        <a:t> we not use our hands? </a:t>
                      </a:r>
                      <a:endParaRPr dirty="0">
                        <a:latin typeface="Comic Sans MS" panose="030F0702030302020204" pitchFamily="66" charset="0"/>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bl>
          </a:graphicData>
        </a:graphic>
      </p:graphicFrame>
      <p:pic>
        <p:nvPicPr>
          <p:cNvPr id="152" name="fggghh.jpg" descr="fggghh.jpg"/>
          <p:cNvPicPr>
            <a:picLocks noChangeAspect="1"/>
          </p:cNvPicPr>
          <p:nvPr/>
        </p:nvPicPr>
        <p:blipFill>
          <a:blip r:embed="rId3">
            <a:extLst/>
          </a:blip>
          <a:srcRect r="14950"/>
          <a:stretch>
            <a:fillRect/>
          </a:stretch>
        </p:blipFill>
        <p:spPr>
          <a:xfrm>
            <a:off x="8447942" y="3804051"/>
            <a:ext cx="3592906" cy="3057869"/>
          </a:xfrm>
          <a:prstGeom prst="rect">
            <a:avLst/>
          </a:prstGeom>
          <a:ln w="12700">
            <a:miter lim="400000"/>
          </a:ln>
        </p:spPr>
      </p:pic>
      <p:pic>
        <p:nvPicPr>
          <p:cNvPr id="155" name="hhj.jpg" descr="hhj.jpg"/>
          <p:cNvPicPr>
            <a:picLocks noChangeAspect="1"/>
          </p:cNvPicPr>
          <p:nvPr/>
        </p:nvPicPr>
        <p:blipFill>
          <a:blip r:embed="rId4">
            <a:extLst/>
          </a:blip>
          <a:srcRect l="892" t="3800" r="60937"/>
          <a:stretch>
            <a:fillRect/>
          </a:stretch>
        </p:blipFill>
        <p:spPr>
          <a:xfrm>
            <a:off x="6344131" y="3348076"/>
            <a:ext cx="1917872" cy="3498752"/>
          </a:xfrm>
          <a:prstGeom prst="rect">
            <a:avLst/>
          </a:prstGeom>
          <a:ln w="12700">
            <a:miter lim="400000"/>
          </a:ln>
        </p:spPr>
      </p:pic>
      <p:pic>
        <p:nvPicPr>
          <p:cNvPr id="156" name="ee.jpg" descr="ee.jpg"/>
          <p:cNvPicPr>
            <a:picLocks noChangeAspect="1"/>
          </p:cNvPicPr>
          <p:nvPr/>
        </p:nvPicPr>
        <p:blipFill>
          <a:blip r:embed="rId5">
            <a:extLst/>
          </a:blip>
          <a:srcRect t="10104" b="10104"/>
          <a:stretch>
            <a:fillRect/>
          </a:stretch>
        </p:blipFill>
        <p:spPr>
          <a:xfrm>
            <a:off x="3350485" y="3027198"/>
            <a:ext cx="3024855" cy="1747037"/>
          </a:xfrm>
          <a:prstGeom prst="rect">
            <a:avLst/>
          </a:prstGeom>
          <a:ln w="12700">
            <a:miter lim="400000"/>
          </a:ln>
        </p:spPr>
      </p:pic>
      <p:pic>
        <p:nvPicPr>
          <p:cNvPr id="157" name="fgh.jpg" descr="fgh.jpg"/>
          <p:cNvPicPr>
            <a:picLocks noChangeAspect="1"/>
          </p:cNvPicPr>
          <p:nvPr/>
        </p:nvPicPr>
        <p:blipFill>
          <a:blip r:embed="rId6">
            <a:extLst/>
          </a:blip>
          <a:srcRect r="55327"/>
          <a:stretch>
            <a:fillRect/>
          </a:stretch>
        </p:blipFill>
        <p:spPr>
          <a:xfrm>
            <a:off x="699672" y="90384"/>
            <a:ext cx="2081686" cy="3372996"/>
          </a:xfrm>
          <a:prstGeom prst="rect">
            <a:avLst/>
          </a:prstGeom>
          <a:ln w="12700">
            <a:miter lim="400000"/>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777" y="3540451"/>
            <a:ext cx="3168922" cy="3114002"/>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3817" t="10615" r="3817" b="16411"/>
          <a:stretch/>
        </p:blipFill>
        <p:spPr>
          <a:xfrm>
            <a:off x="4610608" y="571943"/>
            <a:ext cx="1492182" cy="1359314"/>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6804" y="11999"/>
            <a:ext cx="3635196" cy="3572195"/>
          </a:xfrm>
          <a:prstGeom prst="rect">
            <a:avLst/>
          </a:prstGeom>
        </p:spPr>
      </p:pic>
    </p:spTree>
    <p:extLst>
      <p:ext uri="{BB962C8B-B14F-4D97-AF65-F5344CB8AC3E}">
        <p14:creationId xmlns:p14="http://schemas.microsoft.com/office/powerpoint/2010/main" val="1092030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12335696"/>
              </p:ext>
            </p:extLst>
          </p:nvPr>
        </p:nvGraphicFramePr>
        <p:xfrm>
          <a:off x="4124107" y="960696"/>
          <a:ext cx="3299782" cy="2499360"/>
        </p:xfrm>
        <a:graphic>
          <a:graphicData uri="http://schemas.openxmlformats.org/drawingml/2006/table">
            <a:tbl>
              <a:tblPr/>
              <a:tblGrid>
                <a:gridCol w="3299782">
                  <a:extLst>
                    <a:ext uri="{9D8B030D-6E8A-4147-A177-3AD203B41FA5}">
                      <a16:colId xmlns:a16="http://schemas.microsoft.com/office/drawing/2014/main" val="20000"/>
                    </a:ext>
                  </a:extLst>
                </a:gridCol>
              </a:tblGrid>
              <a:tr h="1786596">
                <a:tc>
                  <a:txBody>
                    <a:bodyPr/>
                    <a:lstStyle/>
                    <a:p>
                      <a:r>
                        <a:rPr lang="en-GB" sz="2800" dirty="0">
                          <a:latin typeface="Comic Sans MS" panose="030F0702030302020204" pitchFamily="66" charset="0"/>
                        </a:rPr>
                        <a:t>How should we use our mouth?</a:t>
                      </a:r>
                    </a:p>
                    <a:p>
                      <a:endParaRPr lang="en-GB" sz="2800" dirty="0">
                        <a:latin typeface="Comic Sans MS" panose="030F0702030302020204" pitchFamily="66" charset="0"/>
                      </a:endParaRPr>
                    </a:p>
                    <a:p>
                      <a:r>
                        <a:rPr lang="en-GB" sz="2800" dirty="0">
                          <a:latin typeface="Comic Sans MS" panose="030F0702030302020204" pitchFamily="66" charset="0"/>
                        </a:rPr>
                        <a:t>How should we not use our</a:t>
                      </a:r>
                      <a:r>
                        <a:rPr lang="en-GB" sz="2800" baseline="0" dirty="0">
                          <a:latin typeface="Comic Sans MS" panose="030F0702030302020204" pitchFamily="66" charset="0"/>
                        </a:rPr>
                        <a:t> mouth?</a:t>
                      </a:r>
                      <a:endParaRPr lang="en-GB" sz="2800" dirty="0">
                        <a:latin typeface="Comic Sans MS" panose="030F0702030302020204" pitchFamily="66" charset="0"/>
                      </a:endParaRPr>
                    </a:p>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5" name="singg.jpg" descr="singg.jpg"/>
          <p:cNvPicPr>
            <a:picLocks noChangeAspect="1"/>
          </p:cNvPicPr>
          <p:nvPr/>
        </p:nvPicPr>
        <p:blipFill>
          <a:blip r:embed="rId3">
            <a:extLst/>
          </a:blip>
          <a:srcRect r="35466"/>
          <a:stretch>
            <a:fillRect/>
          </a:stretch>
        </p:blipFill>
        <p:spPr>
          <a:xfrm>
            <a:off x="814234" y="111241"/>
            <a:ext cx="3113744" cy="3492565"/>
          </a:xfrm>
          <a:prstGeom prst="rect">
            <a:avLst/>
          </a:prstGeom>
          <a:ln w="12700">
            <a:miter lim="400000"/>
          </a:ln>
        </p:spPr>
      </p:pic>
      <p:pic>
        <p:nvPicPr>
          <p:cNvPr id="6" name="ghj.jpg" descr="ghj.jpg"/>
          <p:cNvPicPr>
            <a:picLocks noChangeAspect="1"/>
          </p:cNvPicPr>
          <p:nvPr/>
        </p:nvPicPr>
        <p:blipFill>
          <a:blip r:embed="rId4">
            <a:extLst/>
          </a:blip>
          <a:srcRect r="43681"/>
          <a:stretch>
            <a:fillRect/>
          </a:stretch>
        </p:blipFill>
        <p:spPr>
          <a:xfrm>
            <a:off x="8176274" y="348712"/>
            <a:ext cx="4015726" cy="3371109"/>
          </a:xfrm>
          <a:prstGeom prst="rect">
            <a:avLst/>
          </a:prstGeom>
          <a:ln w="12700">
            <a:miter lim="400000"/>
          </a:ln>
        </p:spPr>
      </p:pic>
      <p:pic>
        <p:nvPicPr>
          <p:cNvPr id="7" name="for lessons.jpg" descr="for lessons.jpg"/>
          <p:cNvPicPr>
            <a:picLocks noChangeAspect="1"/>
          </p:cNvPicPr>
          <p:nvPr/>
        </p:nvPicPr>
        <p:blipFill>
          <a:blip r:embed="rId5">
            <a:extLst/>
          </a:blip>
          <a:srcRect l="14592" r="21311"/>
          <a:stretch>
            <a:fillRect/>
          </a:stretch>
        </p:blipFill>
        <p:spPr>
          <a:xfrm>
            <a:off x="4022388" y="3603806"/>
            <a:ext cx="4059475" cy="3022420"/>
          </a:xfrm>
          <a:prstGeom prst="rect">
            <a:avLst/>
          </a:prstGeom>
          <a:ln w="12700">
            <a:miter lim="400000"/>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7482" y="3813284"/>
            <a:ext cx="2862553" cy="281294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78" y="3460056"/>
            <a:ext cx="3457872" cy="3397944"/>
          </a:xfrm>
          <a:prstGeom prst="rect">
            <a:avLst/>
          </a:prstGeom>
        </p:spPr>
      </p:pic>
    </p:spTree>
    <p:extLst>
      <p:ext uri="{BB962C8B-B14F-4D97-AF65-F5344CB8AC3E}">
        <p14:creationId xmlns:p14="http://schemas.microsoft.com/office/powerpoint/2010/main" val="4183665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3325573504"/>
              </p:ext>
            </p:extLst>
          </p:nvPr>
        </p:nvGraphicFramePr>
        <p:xfrm>
          <a:off x="1919536" y="332656"/>
          <a:ext cx="7467600" cy="975360"/>
        </p:xfrm>
        <a:graphic>
          <a:graphicData uri="http://schemas.openxmlformats.org/drawingml/2006/table">
            <a:tbl>
              <a:tblPr/>
              <a:tblGrid>
                <a:gridCol w="7467600">
                  <a:extLst>
                    <a:ext uri="{9D8B030D-6E8A-4147-A177-3AD203B41FA5}">
                      <a16:colId xmlns:a16="http://schemas.microsoft.com/office/drawing/2014/main" val="20000"/>
                    </a:ext>
                  </a:extLst>
                </a:gridCol>
              </a:tblGrid>
              <a:tr h="0">
                <a:tc>
                  <a:txBody>
                    <a:bodyPr/>
                    <a:lstStyle/>
                    <a:p>
                      <a:r>
                        <a:rPr lang="en-GB" sz="5800" b="0" u="none" dirty="0">
                          <a:solidFill>
                            <a:schemeClr val="tx1"/>
                          </a:solidFill>
                          <a:effectLst/>
                          <a:latin typeface="Comic Sans MS" panose="030F0702030302020204" pitchFamily="66" charset="0"/>
                          <a:ea typeface="Arial" charset="0"/>
                          <a:cs typeface="Arial" charset="0"/>
                        </a:rPr>
                        <a:t>Task</a:t>
                      </a:r>
                      <a:endParaRPr lang="en-GB" b="0" u="none" dirty="0">
                        <a:solidFill>
                          <a:schemeClr val="tx1"/>
                        </a:solidFill>
                        <a:effectLst/>
                        <a:latin typeface="Comic Sans MS" panose="030F0702030302020204" pitchFamily="66" charset="0"/>
                        <a:ea typeface="Arial" charset="0"/>
                        <a:cs typeface="Arial" charset="0"/>
                      </a:endParaRP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57175008"/>
              </p:ext>
            </p:extLst>
          </p:nvPr>
        </p:nvGraphicFramePr>
        <p:xfrm>
          <a:off x="2135560" y="1566809"/>
          <a:ext cx="7291034" cy="1371600"/>
        </p:xfrm>
        <a:graphic>
          <a:graphicData uri="http://schemas.openxmlformats.org/drawingml/2006/table">
            <a:tbl>
              <a:tblPr/>
              <a:tblGrid>
                <a:gridCol w="7291034">
                  <a:extLst>
                    <a:ext uri="{9D8B030D-6E8A-4147-A177-3AD203B41FA5}">
                      <a16:colId xmlns:a16="http://schemas.microsoft.com/office/drawing/2014/main" val="20000"/>
                    </a:ext>
                  </a:extLst>
                </a:gridCol>
              </a:tblGrid>
              <a:tr h="0">
                <a:tc>
                  <a:txBody>
                    <a:bodyPr/>
                    <a:lstStyle/>
                    <a:p>
                      <a:r>
                        <a:rPr lang="en-GB" sz="4200" dirty="0">
                          <a:solidFill>
                            <a:srgbClr val="000000"/>
                          </a:solidFill>
                          <a:effectLst/>
                          <a:latin typeface="Comic Sans MS" panose="030F0702030302020204" pitchFamily="66" charset="0"/>
                        </a:rPr>
                        <a:t>Can you remember the Alevi rules?</a:t>
                      </a:r>
                      <a:r>
                        <a:rPr lang="en-GB" sz="4200" baseline="0" dirty="0">
                          <a:solidFill>
                            <a:srgbClr val="000000"/>
                          </a:solidFill>
                          <a:effectLst/>
                          <a:latin typeface="Comic Sans MS" panose="030F0702030302020204" pitchFamily="66" charset="0"/>
                        </a:rPr>
                        <a:t> What are they?</a:t>
                      </a:r>
                      <a:endParaRPr lang="en-GB" dirty="0">
                        <a:solidFill>
                          <a:srgbClr val="000000"/>
                        </a:solidFill>
                        <a:effectLst/>
                        <a:latin typeface="Comic Sans MS" panose="030F0702030302020204" pitchFamily="66" charset="0"/>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555" b="12117"/>
          <a:stretch/>
        </p:blipFill>
        <p:spPr>
          <a:xfrm>
            <a:off x="4431096" y="3544384"/>
            <a:ext cx="2923368" cy="293615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421" y="2674640"/>
            <a:ext cx="3072862" cy="40971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75" y="3263681"/>
            <a:ext cx="2623170" cy="3497560"/>
          </a:xfrm>
          <a:prstGeom prst="rect">
            <a:avLst/>
          </a:prstGeom>
        </p:spPr>
      </p:pic>
    </p:spTree>
    <p:extLst>
      <p:ext uri="{BB962C8B-B14F-4D97-AF65-F5344CB8AC3E}">
        <p14:creationId xmlns:p14="http://schemas.microsoft.com/office/powerpoint/2010/main" val="327549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GB" dirty="0">
                <a:latin typeface="Comic Sans MS" panose="030F0702030302020204" pitchFamily="66" charset="0"/>
              </a:rPr>
              <a:t>List the Alevi values on the worksheet</a:t>
            </a:r>
          </a:p>
        </p:txBody>
      </p:sp>
      <p:pic>
        <p:nvPicPr>
          <p:cNvPr id="1026" name="Picture 2" descr="F:\BILL MOORE\hand tong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363" y="1690688"/>
            <a:ext cx="3893666" cy="519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20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628</Words>
  <Application>Microsoft Office PowerPoint</Application>
  <PresentationFormat>Widescreen</PresentationFormat>
  <Paragraphs>55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Who are the Alevis and what are their values? </vt:lpstr>
      <vt:lpstr>          LO: I can understand some Alevi values and rules. </vt:lpstr>
      <vt:lpstr>Rules </vt:lpstr>
      <vt:lpstr>PowerPoint Presentation</vt:lpstr>
      <vt:lpstr>PowerPoint Presentation</vt:lpstr>
      <vt:lpstr>PowerPoint Presentation</vt:lpstr>
      <vt:lpstr>PowerPoint Presentation</vt:lpstr>
      <vt:lpstr>PowerPoint Presentation</vt:lpstr>
      <vt:lpstr>List the Alevi values on the worksheet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moore</dc:creator>
  <cp:lastModifiedBy>bill moore</cp:lastModifiedBy>
  <cp:revision>46</cp:revision>
  <cp:lastPrinted>2017-11-27T13:30:25Z</cp:lastPrinted>
  <dcterms:created xsi:type="dcterms:W3CDTF">2017-08-05T11:51:21Z</dcterms:created>
  <dcterms:modified xsi:type="dcterms:W3CDTF">2018-04-17T08:12:10Z</dcterms:modified>
</cp:coreProperties>
</file>