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1CB20C-51C8-4303-AFA0-E2EBED089721}" type="datetimeFigureOut">
              <a:rPr lang="en-GB" smtClean="0"/>
              <a:t>12/12/2015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50860-2B6F-4F35-A758-955389D4EAA5}" type="slidenum">
              <a:rPr lang="en-GB" smtClean="0"/>
              <a:t>‹#›</a:t>
            </a:fld>
            <a:endParaRPr lang="en-GB"/>
          </a:p>
        </p:txBody>
      </p:sp>
    </p:spTree>
    <p:extLst>
      <p:ext uri="{BB962C8B-B14F-4D97-AF65-F5344CB8AC3E}">
        <p14:creationId xmlns:p14="http://schemas.microsoft.com/office/powerpoint/2010/main" val="1776589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Discuss this briefly as a plenary. Encourage the students to think deeply about this, maybe sharing ideas. The homework is to get them to write their thoughts on the </a:t>
            </a:r>
            <a:r>
              <a:rPr lang="en-GB" dirty="0" err="1" smtClean="0"/>
              <a:t>pagesmentioned</a:t>
            </a:r>
            <a:r>
              <a:rPr lang="en-GB" dirty="0" smtClean="0"/>
              <a:t>, but emphasise that these might only be very rough ideas and there are no set right answers. Emphasise the word ‘might’ in </a:t>
            </a:r>
            <a:r>
              <a:rPr lang="en-GB" dirty="0" err="1" smtClean="0"/>
              <a:t>qn</a:t>
            </a:r>
            <a:r>
              <a:rPr lang="en-GB" dirty="0" smtClean="0"/>
              <a:t> 2!</a:t>
            </a:r>
            <a:endParaRPr lang="en-GB" dirty="0"/>
          </a:p>
        </p:txBody>
      </p:sp>
      <p:sp>
        <p:nvSpPr>
          <p:cNvPr id="4" name="Slide Number Placeholder 3"/>
          <p:cNvSpPr>
            <a:spLocks noGrp="1"/>
          </p:cNvSpPr>
          <p:nvPr>
            <p:ph type="sldNum" sz="quarter" idx="10"/>
          </p:nvPr>
        </p:nvSpPr>
        <p:spPr/>
        <p:txBody>
          <a:bodyPr/>
          <a:lstStyle/>
          <a:p>
            <a:fld id="{DDB0FEAB-96D5-498E-BAA7-F441A1ED317E}" type="slidenum">
              <a:rPr lang="en-US" smtClean="0"/>
              <a:pPr/>
              <a:t>2</a:t>
            </a:fld>
            <a:endParaRPr lang="en-US"/>
          </a:p>
        </p:txBody>
      </p:sp>
    </p:spTree>
    <p:extLst>
      <p:ext uri="{BB962C8B-B14F-4D97-AF65-F5344CB8AC3E}">
        <p14:creationId xmlns:p14="http://schemas.microsoft.com/office/powerpoint/2010/main" val="204418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 these to show that the roots of Alevism are complex. You can remind students of</a:t>
            </a:r>
            <a:r>
              <a:rPr lang="en-GB" baseline="0" dirty="0" smtClean="0"/>
              <a:t> the statements about Ali and humanity in the ‘basic beliefs’ sheet.</a:t>
            </a:r>
            <a:endParaRPr lang="en-GB" dirty="0"/>
          </a:p>
        </p:txBody>
      </p:sp>
      <p:sp>
        <p:nvSpPr>
          <p:cNvPr id="4" name="Slide Number Placeholder 3"/>
          <p:cNvSpPr>
            <a:spLocks noGrp="1"/>
          </p:cNvSpPr>
          <p:nvPr>
            <p:ph type="sldNum" sz="quarter" idx="10"/>
          </p:nvPr>
        </p:nvSpPr>
        <p:spPr/>
        <p:txBody>
          <a:bodyPr/>
          <a:lstStyle/>
          <a:p>
            <a:fld id="{C0D38DCE-1411-4014-AF43-014D5C93038A}" type="slidenum">
              <a:rPr lang="en-GB" smtClean="0"/>
              <a:pPr/>
              <a:t>3</a:t>
            </a:fld>
            <a:endParaRPr lang="en-GB"/>
          </a:p>
        </p:txBody>
      </p:sp>
    </p:spTree>
    <p:extLst>
      <p:ext uri="{BB962C8B-B14F-4D97-AF65-F5344CB8AC3E}">
        <p14:creationId xmlns:p14="http://schemas.microsoft.com/office/powerpoint/2010/main" val="2233884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600" dirty="0" smtClean="0"/>
              <a:t>READ THIS</a:t>
            </a:r>
          </a:p>
          <a:p>
            <a:endParaRPr lang="en-GB" sz="1600" dirty="0"/>
          </a:p>
          <a:p>
            <a:r>
              <a:rPr lang="en-GB" sz="1600" dirty="0" smtClean="0"/>
              <a:t>CEM Ceremonies are held to reach the ultimate Truth by serving others.</a:t>
            </a:r>
          </a:p>
          <a:p>
            <a:r>
              <a:rPr lang="en-GB" sz="1600" dirty="0" smtClean="0"/>
              <a:t>The truth is one but ways to it are many</a:t>
            </a:r>
          </a:p>
          <a:p>
            <a:r>
              <a:rPr lang="en-GB" sz="1600" dirty="0" err="1" smtClean="0"/>
              <a:t>Alevis</a:t>
            </a:r>
            <a:r>
              <a:rPr lang="en-GB" sz="1600" dirty="0" smtClean="0"/>
              <a:t> know this is why they accept all religions.</a:t>
            </a:r>
          </a:p>
          <a:p>
            <a:endParaRPr lang="en-GB" sz="1600" dirty="0"/>
          </a:p>
          <a:p>
            <a:r>
              <a:rPr lang="en-GB" sz="1600" dirty="0" smtClean="0"/>
              <a:t>How do you know what is the truth? How do we judge when someone is telling the truth?  Is the truth knowable?</a:t>
            </a:r>
          </a:p>
          <a:p>
            <a:endParaRPr lang="en-US" sz="1600" dirty="0"/>
          </a:p>
        </p:txBody>
      </p:sp>
      <p:sp>
        <p:nvSpPr>
          <p:cNvPr id="4" name="Slide Number Placeholder 3"/>
          <p:cNvSpPr>
            <a:spLocks noGrp="1"/>
          </p:cNvSpPr>
          <p:nvPr>
            <p:ph type="sldNum" sz="quarter" idx="10"/>
          </p:nvPr>
        </p:nvSpPr>
        <p:spPr/>
        <p:txBody>
          <a:bodyPr/>
          <a:lstStyle/>
          <a:p>
            <a:fld id="{09063DAC-C5EA-48AE-B2A9-36D041770EDE}" type="slidenum">
              <a:rPr lang="en-US" smtClean="0"/>
              <a:t>4</a:t>
            </a:fld>
            <a:endParaRPr lang="en-US"/>
          </a:p>
        </p:txBody>
      </p:sp>
    </p:spTree>
    <p:extLst>
      <p:ext uri="{BB962C8B-B14F-4D97-AF65-F5344CB8AC3E}">
        <p14:creationId xmlns:p14="http://schemas.microsoft.com/office/powerpoint/2010/main" val="186622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Read the above </a:t>
            </a:r>
          </a:p>
          <a:p>
            <a:endParaRPr lang="en-GB" dirty="0" smtClean="0"/>
          </a:p>
          <a:p>
            <a:r>
              <a:rPr lang="en-GB" dirty="0" smtClean="0"/>
              <a:t>Then Play</a:t>
            </a:r>
            <a:r>
              <a:rPr lang="en-GB" baseline="0" dirty="0" smtClean="0"/>
              <a:t> clip 02:42 to 04:00 MAYBE PLAY THE WHOLE CLIP AS IT HELPS EXPLAIN HOW CEM HELPS ALEVI LIFE THROUGH FAITH AND RITUAL</a:t>
            </a:r>
          </a:p>
          <a:p>
            <a:endParaRPr lang="en-GB" dirty="0" smtClean="0"/>
          </a:p>
          <a:p>
            <a:r>
              <a:rPr lang="en-GB" dirty="0" smtClean="0"/>
              <a:t>Then Explain the</a:t>
            </a:r>
            <a:r>
              <a:rPr lang="en-GB" baseline="0" dirty="0" smtClean="0"/>
              <a:t> following:</a:t>
            </a:r>
          </a:p>
          <a:p>
            <a:endParaRPr lang="en-GB" baseline="0" dirty="0" smtClean="0"/>
          </a:p>
          <a:p>
            <a:r>
              <a:rPr lang="en-GB" baseline="0" dirty="0" smtClean="0"/>
              <a:t>Learn from your mistakes and be knowledgeable.</a:t>
            </a:r>
          </a:p>
          <a:p>
            <a:r>
              <a:rPr lang="en-GB" baseline="0" dirty="0" smtClean="0"/>
              <a:t>Don't look for lacks/faults in others.</a:t>
            </a:r>
          </a:p>
          <a:p>
            <a:r>
              <a:rPr lang="en-GB" baseline="0" dirty="0" smtClean="0"/>
              <a:t>Respect 73 Nationals/different people in the same way.</a:t>
            </a:r>
          </a:p>
          <a:p>
            <a:r>
              <a:rPr lang="en-GB" baseline="0" dirty="0" smtClean="0"/>
              <a:t>For God Loved and created, thus don't say anything.</a:t>
            </a:r>
          </a:p>
          <a:p>
            <a:endParaRPr lang="en-GB" baseline="0" dirty="0" smtClean="0"/>
          </a:p>
          <a:p>
            <a:endParaRPr lang="en-US" dirty="0"/>
          </a:p>
        </p:txBody>
      </p:sp>
      <p:sp>
        <p:nvSpPr>
          <p:cNvPr id="4" name="Slide Number Placeholder 3"/>
          <p:cNvSpPr>
            <a:spLocks noGrp="1"/>
          </p:cNvSpPr>
          <p:nvPr>
            <p:ph type="sldNum" sz="quarter" idx="10"/>
          </p:nvPr>
        </p:nvSpPr>
        <p:spPr/>
        <p:txBody>
          <a:bodyPr/>
          <a:lstStyle/>
          <a:p>
            <a:fld id="{DDB0FEAB-96D5-498E-BAA7-F441A1ED317E}" type="slidenum">
              <a:rPr lang="en-US" smtClean="0"/>
              <a:pPr/>
              <a:t>5</a:t>
            </a:fld>
            <a:endParaRPr lang="en-US"/>
          </a:p>
        </p:txBody>
      </p:sp>
    </p:spTree>
    <p:extLst>
      <p:ext uri="{BB962C8B-B14F-4D97-AF65-F5344CB8AC3E}">
        <p14:creationId xmlns:p14="http://schemas.microsoft.com/office/powerpoint/2010/main" val="2057849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a:p>
            <a:r>
              <a:rPr lang="en-GB" dirty="0" smtClean="0"/>
              <a:t>Read the box above</a:t>
            </a:r>
          </a:p>
          <a:p>
            <a:endParaRPr lang="en-GB" dirty="0" smtClean="0"/>
          </a:p>
          <a:p>
            <a:r>
              <a:rPr lang="en-GB" dirty="0" smtClean="0"/>
              <a:t>Then ask</a:t>
            </a:r>
          </a:p>
          <a:p>
            <a:r>
              <a:rPr lang="en-GB" dirty="0" smtClean="0"/>
              <a:t>Question?</a:t>
            </a:r>
            <a:endParaRPr lang="en-GB" baseline="0" dirty="0" smtClean="0"/>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Why should we</a:t>
            </a:r>
            <a:r>
              <a:rPr lang="en-GB" baseline="0" dirty="0" smtClean="0"/>
              <a:t> not discriminate against others?</a:t>
            </a: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err="1" smtClean="0"/>
              <a:t>Alevis</a:t>
            </a:r>
            <a:r>
              <a:rPr lang="en-GB" dirty="0" smtClean="0"/>
              <a:t> look at 73 nations of the world with the same perspective, they are taught to be just towards others and accept them as they are for they are the creation of God/</a:t>
            </a:r>
            <a:r>
              <a:rPr lang="en-GB" dirty="0" err="1" smtClean="0"/>
              <a:t>Hak</a:t>
            </a:r>
            <a:r>
              <a:rPr lang="en-GB" dirty="0" smtClean="0"/>
              <a:t>.</a:t>
            </a:r>
          </a:p>
          <a:p>
            <a:endParaRPr lang="en-GB" dirty="0" smtClean="0"/>
          </a:p>
        </p:txBody>
      </p:sp>
      <p:sp>
        <p:nvSpPr>
          <p:cNvPr id="4" name="Slide Number Placeholder 3"/>
          <p:cNvSpPr>
            <a:spLocks noGrp="1"/>
          </p:cNvSpPr>
          <p:nvPr>
            <p:ph type="sldNum" sz="quarter" idx="10"/>
          </p:nvPr>
        </p:nvSpPr>
        <p:spPr/>
        <p:txBody>
          <a:bodyPr/>
          <a:lstStyle/>
          <a:p>
            <a:fld id="{DDB0FEAB-96D5-498E-BAA7-F441A1ED317E}" type="slidenum">
              <a:rPr lang="en-US" smtClean="0"/>
              <a:pPr/>
              <a:t>6</a:t>
            </a:fld>
            <a:endParaRPr lang="en-US"/>
          </a:p>
        </p:txBody>
      </p:sp>
    </p:spTree>
    <p:extLst>
      <p:ext uri="{BB962C8B-B14F-4D97-AF65-F5344CB8AC3E}">
        <p14:creationId xmlns:p14="http://schemas.microsoft.com/office/powerpoint/2010/main" val="4159467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B0FEAB-96D5-498E-BAA7-F441A1ED317E}" type="slidenum">
              <a:rPr lang="en-US" smtClean="0"/>
              <a:pPr/>
              <a:t>7</a:t>
            </a:fld>
            <a:endParaRPr lang="en-US"/>
          </a:p>
        </p:txBody>
      </p:sp>
    </p:spTree>
    <p:extLst>
      <p:ext uri="{BB962C8B-B14F-4D97-AF65-F5344CB8AC3E}">
        <p14:creationId xmlns:p14="http://schemas.microsoft.com/office/powerpoint/2010/main" val="250331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AEAD15-4778-4878-BB35-0B933532CE7D}" type="datetimeFigureOut">
              <a:rPr lang="en-GB" smtClean="0"/>
              <a:t>12/12/2015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802983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AEAD15-4778-4878-BB35-0B933532CE7D}" type="datetimeFigureOut">
              <a:rPr lang="en-GB" smtClean="0"/>
              <a:t>12/12/2015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800832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AEAD15-4778-4878-BB35-0B933532CE7D}" type="datetimeFigureOut">
              <a:rPr lang="en-GB" smtClean="0"/>
              <a:t>12/12/2015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746552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AEAD15-4778-4878-BB35-0B933532CE7D}" type="datetimeFigureOut">
              <a:rPr lang="en-GB" smtClean="0"/>
              <a:t>12/12/2015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33648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AEAD15-4778-4878-BB35-0B933532CE7D}" type="datetimeFigureOut">
              <a:rPr lang="en-GB" smtClean="0"/>
              <a:t>12/12/2015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1970606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AEAD15-4778-4878-BB35-0B933532CE7D}" type="datetimeFigureOut">
              <a:rPr lang="en-GB" smtClean="0"/>
              <a:t>12/12/2015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61370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AEAD15-4778-4878-BB35-0B933532CE7D}" type="datetimeFigureOut">
              <a:rPr lang="en-GB" smtClean="0"/>
              <a:t>12/12/2015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40055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AEAD15-4778-4878-BB35-0B933532CE7D}" type="datetimeFigureOut">
              <a:rPr lang="en-GB" smtClean="0"/>
              <a:t>12/12/2015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510300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EAD15-4778-4878-BB35-0B933532CE7D}" type="datetimeFigureOut">
              <a:rPr lang="en-GB" smtClean="0"/>
              <a:t>12/12/2015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247909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EAD15-4778-4878-BB35-0B933532CE7D}" type="datetimeFigureOut">
              <a:rPr lang="en-GB" smtClean="0"/>
              <a:t>12/12/2015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796384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EAD15-4778-4878-BB35-0B933532CE7D}" type="datetimeFigureOut">
              <a:rPr lang="en-GB" smtClean="0"/>
              <a:t>12/12/2015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DBA48A-2FA6-4173-BBC9-DA2E0DDDDADC}" type="slidenum">
              <a:rPr lang="en-GB" smtClean="0"/>
              <a:t>‹#›</a:t>
            </a:fld>
            <a:endParaRPr lang="en-GB"/>
          </a:p>
        </p:txBody>
      </p:sp>
    </p:spTree>
    <p:extLst>
      <p:ext uri="{BB962C8B-B14F-4D97-AF65-F5344CB8AC3E}">
        <p14:creationId xmlns:p14="http://schemas.microsoft.com/office/powerpoint/2010/main" val="3273931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EAD15-4778-4878-BB35-0B933532CE7D}" type="datetimeFigureOut">
              <a:rPr lang="en-GB" smtClean="0"/>
              <a:t>12/12/2015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DBA48A-2FA6-4173-BBC9-DA2E0DDDDADC}" type="slidenum">
              <a:rPr lang="en-GB" smtClean="0"/>
              <a:t>‹#›</a:t>
            </a:fld>
            <a:endParaRPr lang="en-GB"/>
          </a:p>
        </p:txBody>
      </p:sp>
    </p:spTree>
    <p:extLst>
      <p:ext uri="{BB962C8B-B14F-4D97-AF65-F5344CB8AC3E}">
        <p14:creationId xmlns:p14="http://schemas.microsoft.com/office/powerpoint/2010/main" val="2768514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lZzC1SKER8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Is Alevism a sect, a religion or a code for social living?</a:t>
            </a:r>
          </a:p>
        </p:txBody>
      </p:sp>
      <p:sp>
        <p:nvSpPr>
          <p:cNvPr id="3" name="Subtitle 2"/>
          <p:cNvSpPr>
            <a:spLocks noGrp="1"/>
          </p:cNvSpPr>
          <p:nvPr>
            <p:ph type="subTitle" idx="1"/>
          </p:nvPr>
        </p:nvSpPr>
        <p:spPr/>
        <p:txBody>
          <a:bodyPr/>
          <a:lstStyle/>
          <a:p>
            <a:endParaRPr lang="en-GB" dirty="0" smtClean="0"/>
          </a:p>
          <a:p>
            <a:r>
              <a:rPr lang="en-GB" dirty="0" smtClean="0"/>
              <a:t>Evaluation and final reflections</a:t>
            </a:r>
            <a:endParaRPr lang="en-GB" dirty="0"/>
          </a:p>
        </p:txBody>
      </p:sp>
    </p:spTree>
    <p:extLst>
      <p:ext uri="{BB962C8B-B14F-4D97-AF65-F5344CB8AC3E}">
        <p14:creationId xmlns:p14="http://schemas.microsoft.com/office/powerpoint/2010/main" val="218514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 to you!</a:t>
            </a:r>
            <a:br>
              <a:rPr lang="en-US" dirty="0" smtClean="0"/>
            </a:br>
            <a:r>
              <a:rPr lang="en-US" dirty="0" smtClean="0"/>
              <a:t>Where do we get our values from?</a:t>
            </a:r>
            <a:endParaRPr lang="en-US" dirty="0"/>
          </a:p>
        </p:txBody>
      </p:sp>
      <p:sp>
        <p:nvSpPr>
          <p:cNvPr id="3" name="Content Placeholder 2"/>
          <p:cNvSpPr>
            <a:spLocks noGrp="1"/>
          </p:cNvSpPr>
          <p:nvPr>
            <p:ph sz="half" idx="1"/>
          </p:nvPr>
        </p:nvSpPr>
        <p:spPr>
          <a:xfrm>
            <a:off x="1981200" y="1600202"/>
            <a:ext cx="3322712" cy="4525963"/>
          </a:xfrm>
        </p:spPr>
        <p:txBody>
          <a:bodyPr>
            <a:normAutofit fontScale="92500" lnSpcReduction="10000"/>
          </a:bodyPr>
          <a:lstStyle/>
          <a:p>
            <a:r>
              <a:rPr lang="en-GB" dirty="0" smtClean="0"/>
              <a:t>Family</a:t>
            </a:r>
          </a:p>
          <a:p>
            <a:r>
              <a:rPr lang="en-GB" dirty="0" smtClean="0"/>
              <a:t>Community</a:t>
            </a:r>
          </a:p>
          <a:p>
            <a:r>
              <a:rPr lang="en-GB" dirty="0" smtClean="0"/>
              <a:t>TV</a:t>
            </a:r>
          </a:p>
          <a:p>
            <a:r>
              <a:rPr lang="en-GB" dirty="0" smtClean="0"/>
              <a:t>Tradition/history</a:t>
            </a:r>
          </a:p>
          <a:p>
            <a:r>
              <a:rPr lang="en-GB" dirty="0" smtClean="0"/>
              <a:t>Faith</a:t>
            </a:r>
          </a:p>
          <a:p>
            <a:r>
              <a:rPr lang="en-GB" dirty="0" smtClean="0"/>
              <a:t>Friends</a:t>
            </a:r>
          </a:p>
          <a:p>
            <a:r>
              <a:rPr lang="en-GB" dirty="0" smtClean="0"/>
              <a:t>Role models</a:t>
            </a:r>
          </a:p>
          <a:p>
            <a:r>
              <a:rPr lang="en-GB" dirty="0"/>
              <a:t>Worship</a:t>
            </a:r>
          </a:p>
          <a:p>
            <a:r>
              <a:rPr lang="en-GB" dirty="0"/>
              <a:t>Songs/Music</a:t>
            </a:r>
          </a:p>
          <a:p>
            <a:r>
              <a:rPr lang="en-GB" dirty="0" smtClean="0"/>
              <a:t>Stories</a:t>
            </a:r>
            <a:endParaRPr lang="en-US" dirty="0" smtClean="0"/>
          </a:p>
          <a:p>
            <a:endParaRPr lang="en-US" dirty="0"/>
          </a:p>
        </p:txBody>
      </p:sp>
      <p:sp>
        <p:nvSpPr>
          <p:cNvPr id="4" name="Content Placeholder 3"/>
          <p:cNvSpPr>
            <a:spLocks noGrp="1"/>
          </p:cNvSpPr>
          <p:nvPr>
            <p:ph sz="half" idx="2"/>
          </p:nvPr>
        </p:nvSpPr>
        <p:spPr>
          <a:xfrm>
            <a:off x="5663952" y="1600202"/>
            <a:ext cx="4320480" cy="4525963"/>
          </a:xfrm>
        </p:spPr>
        <p:txBody>
          <a:bodyPr>
            <a:normAutofit fontScale="92500" lnSpcReduction="10000"/>
          </a:bodyPr>
          <a:lstStyle/>
          <a:p>
            <a:r>
              <a:rPr lang="en-GB" dirty="0" smtClean="0"/>
              <a:t>Internet</a:t>
            </a:r>
          </a:p>
          <a:p>
            <a:r>
              <a:rPr lang="en-GB" dirty="0" smtClean="0"/>
              <a:t>Other??</a:t>
            </a:r>
          </a:p>
          <a:p>
            <a:pPr marL="0" indent="0">
              <a:buNone/>
            </a:pPr>
            <a:endParaRPr lang="en-GB" dirty="0"/>
          </a:p>
          <a:p>
            <a:pPr marL="514350" indent="-514350">
              <a:buFont typeface="+mj-lt"/>
              <a:buAutoNum type="arabicPeriod"/>
            </a:pPr>
            <a:r>
              <a:rPr lang="en-GB" dirty="0" smtClean="0"/>
              <a:t>Which are most &amp; least important to you? Why?</a:t>
            </a:r>
          </a:p>
          <a:p>
            <a:pPr marL="514350" indent="-514350">
              <a:buFont typeface="+mj-lt"/>
              <a:buAutoNum type="arabicPeriod"/>
            </a:pPr>
            <a:r>
              <a:rPr lang="en-GB" dirty="0" smtClean="0"/>
              <a:t>Which do you think </a:t>
            </a:r>
            <a:r>
              <a:rPr lang="en-GB" i="1" dirty="0" smtClean="0"/>
              <a:t>might</a:t>
            </a:r>
            <a:r>
              <a:rPr lang="en-GB" dirty="0" smtClean="0"/>
              <a:t> be most &amp; least important to Alevi teenagers? Why?</a:t>
            </a:r>
          </a:p>
          <a:p>
            <a:pPr marL="514350" indent="-514350">
              <a:buFont typeface="+mj-lt"/>
              <a:buAutoNum type="arabicPeriod"/>
            </a:pPr>
            <a:r>
              <a:rPr lang="en-GB" dirty="0" smtClean="0"/>
              <a:t>Use pages 3-6 of the identity booklet to write your ideas</a:t>
            </a:r>
            <a:endParaRPr lang="en-GB" dirty="0"/>
          </a:p>
        </p:txBody>
      </p:sp>
    </p:spTree>
    <p:extLst>
      <p:ext uri="{BB962C8B-B14F-4D97-AF65-F5344CB8AC3E}">
        <p14:creationId xmlns:p14="http://schemas.microsoft.com/office/powerpoint/2010/main" val="90899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Two main figures of Alevism</a:t>
            </a:r>
            <a:endParaRPr lang="en-GB" dirty="0"/>
          </a:p>
        </p:txBody>
      </p:sp>
      <p:pic>
        <p:nvPicPr>
          <p:cNvPr id="7" name="Content Placeholder 6" descr="http://t1.gstatic.com/images?q=tbn:ANd9GcRlKrjp47YPRqnvE5mfQash0e3y9DA7ZQchPiqorMOIaEFbxtEn:www.alevi-neufahrn.de/assets/images/Hz_Ali.jpg"/>
          <p:cNvPicPr>
            <a:picLocks noGrp="1" noChangeAspect="1" noChangeArrowheads="1"/>
          </p:cNvPicPr>
          <p:nvPr>
            <p:ph sz="half" idx="1"/>
          </p:nvPr>
        </p:nvPicPr>
        <p:blipFill>
          <a:blip r:embed="rId3" cstate="print"/>
          <a:srcRect/>
          <a:stretch>
            <a:fillRect/>
          </a:stretch>
        </p:blipFill>
        <p:spPr bwMode="auto">
          <a:xfrm>
            <a:off x="2805990" y="1548607"/>
            <a:ext cx="1971675" cy="2314575"/>
          </a:xfrm>
          <a:prstGeom prst="rect">
            <a:avLst/>
          </a:prstGeom>
          <a:noFill/>
        </p:spPr>
      </p:pic>
      <p:sp>
        <p:nvSpPr>
          <p:cNvPr id="8" name="TextBox 7"/>
          <p:cNvSpPr txBox="1"/>
          <p:nvPr/>
        </p:nvSpPr>
        <p:spPr>
          <a:xfrm rot="10800000" flipV="1">
            <a:off x="1980374" y="3994150"/>
            <a:ext cx="2797290" cy="2246769"/>
          </a:xfrm>
          <a:prstGeom prst="rect">
            <a:avLst/>
          </a:prstGeom>
          <a:noFill/>
        </p:spPr>
        <p:txBody>
          <a:bodyPr wrap="square" rtlCol="0">
            <a:spAutoFit/>
          </a:bodyPr>
          <a:lstStyle/>
          <a:p>
            <a:pPr algn="ctr"/>
            <a:r>
              <a:rPr lang="en-GB" sz="2800" dirty="0"/>
              <a:t>St. Ali (601-661) is the first imam of 12 who are sacred persons in Alevism</a:t>
            </a:r>
          </a:p>
        </p:txBody>
      </p:sp>
      <p:pic>
        <p:nvPicPr>
          <p:cNvPr id="9" name="Picture 2" descr="http://t0.gstatic.com/images?q=tbn:ANd9GcSNHu-rNL5_mZ08eN0yYn5Fxs_vKwbFf8J8U1X7YaTPkVZfztC6qg:www.ilkyazi.com/wp-content/uploads/2012/11/haci-bektasi-veli.jpg"/>
          <p:cNvPicPr>
            <a:picLocks noGrp="1" noChangeAspect="1" noChangeArrowheads="1"/>
          </p:cNvPicPr>
          <p:nvPr>
            <p:ph sz="half" idx="2"/>
          </p:nvPr>
        </p:nvPicPr>
        <p:blipFill>
          <a:blip r:embed="rId4" cstate="print"/>
          <a:srcRect/>
          <a:stretch>
            <a:fillRect/>
          </a:stretch>
        </p:blipFill>
        <p:spPr bwMode="auto">
          <a:xfrm>
            <a:off x="8201026" y="4174036"/>
            <a:ext cx="2009775" cy="2276475"/>
          </a:xfrm>
          <a:prstGeom prst="rect">
            <a:avLst/>
          </a:prstGeom>
          <a:noFill/>
        </p:spPr>
      </p:pic>
      <p:sp>
        <p:nvSpPr>
          <p:cNvPr id="10" name="TextBox 9"/>
          <p:cNvSpPr txBox="1"/>
          <p:nvPr/>
        </p:nvSpPr>
        <p:spPr>
          <a:xfrm>
            <a:off x="6970440" y="2132857"/>
            <a:ext cx="3240360" cy="2246769"/>
          </a:xfrm>
          <a:prstGeom prst="rect">
            <a:avLst/>
          </a:prstGeom>
          <a:noFill/>
        </p:spPr>
        <p:txBody>
          <a:bodyPr wrap="square" rtlCol="0">
            <a:spAutoFit/>
          </a:bodyPr>
          <a:lstStyle/>
          <a:p>
            <a:pPr algn="ctr"/>
            <a:r>
              <a:rPr lang="en-GB" sz="2800" dirty="0" err="1"/>
              <a:t>Hünkar</a:t>
            </a:r>
            <a:r>
              <a:rPr lang="en-GB" sz="2800" dirty="0"/>
              <a:t> </a:t>
            </a:r>
            <a:r>
              <a:rPr lang="en-GB" sz="2800" dirty="0" err="1"/>
              <a:t>Bektaş-i</a:t>
            </a:r>
            <a:r>
              <a:rPr lang="en-GB" sz="2800" dirty="0"/>
              <a:t> </a:t>
            </a:r>
            <a:r>
              <a:rPr lang="en-GB" sz="2800" dirty="0" err="1"/>
              <a:t>Veli</a:t>
            </a:r>
            <a:r>
              <a:rPr lang="en-GB" sz="2800" dirty="0"/>
              <a:t> (1281-1338) </a:t>
            </a:r>
          </a:p>
          <a:p>
            <a:pPr algn="ctr"/>
            <a:r>
              <a:rPr lang="en-GB" sz="2800" dirty="0"/>
              <a:t>Founder of the</a:t>
            </a:r>
          </a:p>
          <a:p>
            <a:pPr algn="ctr"/>
            <a:r>
              <a:rPr lang="en-GB" sz="2800" dirty="0"/>
              <a:t> </a:t>
            </a:r>
            <a:r>
              <a:rPr lang="en-GB" sz="2800" dirty="0" err="1"/>
              <a:t>Bektaş-i</a:t>
            </a:r>
            <a:r>
              <a:rPr lang="en-GB" sz="2800" dirty="0"/>
              <a:t> lodge</a:t>
            </a:r>
          </a:p>
          <a:p>
            <a:endParaRPr lang="en-GB" sz="2800" dirty="0"/>
          </a:p>
        </p:txBody>
      </p:sp>
    </p:spTree>
    <p:extLst>
      <p:ext uri="{BB962C8B-B14F-4D97-AF65-F5344CB8AC3E}">
        <p14:creationId xmlns:p14="http://schemas.microsoft.com/office/powerpoint/2010/main" val="4132462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Truth</a:t>
            </a:r>
            <a:endParaRPr lang="en-US" dirty="0"/>
          </a:p>
        </p:txBody>
      </p:sp>
      <p:sp>
        <p:nvSpPr>
          <p:cNvPr id="3" name="Content Placeholder 2"/>
          <p:cNvSpPr>
            <a:spLocks noGrp="1"/>
          </p:cNvSpPr>
          <p:nvPr>
            <p:ph idx="1"/>
          </p:nvPr>
        </p:nvSpPr>
        <p:spPr>
          <a:xfrm>
            <a:off x="1919536" y="1340769"/>
            <a:ext cx="8229600" cy="4525963"/>
          </a:xfrm>
        </p:spPr>
        <p:txBody>
          <a:bodyPr/>
          <a:lstStyle/>
          <a:p>
            <a:r>
              <a:rPr lang="en-GB" dirty="0" err="1" smtClean="0"/>
              <a:t>Cem</a:t>
            </a:r>
            <a:r>
              <a:rPr lang="en-GB" dirty="0" smtClean="0"/>
              <a:t> </a:t>
            </a:r>
            <a:r>
              <a:rPr lang="en-GB" dirty="0"/>
              <a:t>c</a:t>
            </a:r>
            <a:r>
              <a:rPr lang="en-GB" dirty="0" smtClean="0"/>
              <a:t>eremonies are held to reach the ultimate Truth by serving others.</a:t>
            </a:r>
          </a:p>
          <a:p>
            <a:r>
              <a:rPr lang="en-GB" dirty="0" smtClean="0"/>
              <a:t>The truth is one but ways to it are many</a:t>
            </a:r>
          </a:p>
          <a:p>
            <a:r>
              <a:rPr lang="en-GB" dirty="0" smtClean="0"/>
              <a:t>Alevis know this and accept all religions.</a:t>
            </a:r>
          </a:p>
          <a:p>
            <a:endParaRPr lang="en-US" dirty="0"/>
          </a:p>
        </p:txBody>
      </p:sp>
      <p:pic>
        <p:nvPicPr>
          <p:cNvPr id="4" name="Picture 2" descr="https://fbcdn-sphotos-c-a.akamaihd.net/hphotos-ak-snc6/184948_10150109087833830_1867154_n.jpg"/>
          <p:cNvPicPr>
            <a:picLocks noChangeAspect="1" noChangeArrowheads="1"/>
          </p:cNvPicPr>
          <p:nvPr/>
        </p:nvPicPr>
        <p:blipFill>
          <a:blip r:embed="rId3" cstate="print"/>
          <a:srcRect/>
          <a:stretch>
            <a:fillRect/>
          </a:stretch>
        </p:blipFill>
        <p:spPr bwMode="auto">
          <a:xfrm>
            <a:off x="3431704" y="3501008"/>
            <a:ext cx="4608512" cy="3140968"/>
          </a:xfrm>
          <a:prstGeom prst="rect">
            <a:avLst/>
          </a:prstGeom>
          <a:noFill/>
        </p:spPr>
      </p:pic>
    </p:spTree>
    <p:extLst>
      <p:ext uri="{BB962C8B-B14F-4D97-AF65-F5344CB8AC3E}">
        <p14:creationId xmlns:p14="http://schemas.microsoft.com/office/powerpoint/2010/main" val="114605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Peace</a:t>
            </a:r>
            <a:endParaRPr lang="en-US" dirty="0"/>
          </a:p>
        </p:txBody>
      </p:sp>
      <p:sp>
        <p:nvSpPr>
          <p:cNvPr id="3" name="Content Placeholder 2"/>
          <p:cNvSpPr>
            <a:spLocks noGrp="1"/>
          </p:cNvSpPr>
          <p:nvPr>
            <p:ph idx="1"/>
          </p:nvPr>
        </p:nvSpPr>
        <p:spPr>
          <a:xfrm>
            <a:off x="1437752" y="1300766"/>
            <a:ext cx="9393379" cy="4915885"/>
          </a:xfrm>
        </p:spPr>
        <p:txBody>
          <a:bodyPr>
            <a:normAutofit fontScale="92500" lnSpcReduction="20000"/>
          </a:bodyPr>
          <a:lstStyle/>
          <a:p>
            <a:pPr algn="ctr">
              <a:buNone/>
            </a:pPr>
            <a:endParaRPr lang="en-GB" dirty="0" smtClean="0"/>
          </a:p>
          <a:p>
            <a:pPr algn="ctr">
              <a:buNone/>
            </a:pPr>
            <a:r>
              <a:rPr lang="en-GB" sz="3600" dirty="0" smtClean="0"/>
              <a:t>“Peace outside can only be reached </a:t>
            </a:r>
          </a:p>
          <a:p>
            <a:pPr algn="ctr">
              <a:buNone/>
            </a:pPr>
            <a:r>
              <a:rPr lang="en-GB" sz="3600" dirty="0" smtClean="0"/>
              <a:t>through peace within”</a:t>
            </a:r>
          </a:p>
          <a:p>
            <a:pPr algn="r">
              <a:buNone/>
            </a:pPr>
            <a:r>
              <a:rPr lang="en-GB" dirty="0" err="1" smtClean="0"/>
              <a:t>Haci</a:t>
            </a:r>
            <a:r>
              <a:rPr lang="en-GB" dirty="0" smtClean="0"/>
              <a:t> </a:t>
            </a:r>
            <a:r>
              <a:rPr lang="en-GB" dirty="0" err="1" smtClean="0"/>
              <a:t>Bektas</a:t>
            </a:r>
            <a:r>
              <a:rPr lang="en-GB" dirty="0" smtClean="0"/>
              <a:t> </a:t>
            </a:r>
            <a:r>
              <a:rPr lang="en-GB" dirty="0" err="1" smtClean="0"/>
              <a:t>Veli</a:t>
            </a:r>
            <a:endParaRPr lang="en-GB" dirty="0" smtClean="0"/>
          </a:p>
          <a:p>
            <a:pPr>
              <a:buNone/>
            </a:pPr>
            <a:r>
              <a:rPr lang="en-GB" dirty="0" smtClean="0"/>
              <a:t>This is the teaching of all saints:</a:t>
            </a:r>
          </a:p>
          <a:p>
            <a:pPr>
              <a:buNone/>
            </a:pPr>
            <a:endParaRPr lang="en-GB" dirty="0" smtClean="0"/>
          </a:p>
          <a:p>
            <a:pPr algn="ctr">
              <a:buNone/>
            </a:pPr>
            <a:r>
              <a:rPr lang="en-GB" sz="3600" dirty="0" smtClean="0"/>
              <a:t>“in order to achieve peace you must first conquer your own anger and the bad within yourself”</a:t>
            </a:r>
          </a:p>
          <a:p>
            <a:pPr algn="ctr">
              <a:buNone/>
            </a:pPr>
            <a:r>
              <a:rPr lang="en-GB" sz="3600" dirty="0" smtClean="0"/>
              <a:t>What does this mean? Do you agree?</a:t>
            </a:r>
          </a:p>
          <a:p>
            <a:pPr>
              <a:buNone/>
            </a:pPr>
            <a:endParaRPr lang="en-GB" dirty="0" smtClean="0"/>
          </a:p>
          <a:p>
            <a:pPr>
              <a:buNone/>
            </a:pPr>
            <a:r>
              <a:rPr lang="en-US" dirty="0" smtClean="0">
                <a:hlinkClick r:id="rId3"/>
              </a:rPr>
              <a:t>https://www.youtube.com/watch?v=lZzC1SKER8U</a:t>
            </a:r>
            <a:r>
              <a:rPr lang="en-US" dirty="0" smtClean="0"/>
              <a:t> </a:t>
            </a:r>
            <a:endParaRPr lang="en-US" dirty="0"/>
          </a:p>
        </p:txBody>
      </p:sp>
    </p:spTree>
    <p:extLst>
      <p:ext uri="{BB962C8B-B14F-4D97-AF65-F5344CB8AC3E}">
        <p14:creationId xmlns:p14="http://schemas.microsoft.com/office/powerpoint/2010/main" val="2061570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Discrimination</a:t>
            </a:r>
            <a:endParaRPr lang="en-US" dirty="0"/>
          </a:p>
        </p:txBody>
      </p:sp>
      <p:sp>
        <p:nvSpPr>
          <p:cNvPr id="3" name="Content Placeholder 2"/>
          <p:cNvSpPr>
            <a:spLocks noGrp="1"/>
          </p:cNvSpPr>
          <p:nvPr>
            <p:ph idx="1"/>
          </p:nvPr>
        </p:nvSpPr>
        <p:spPr>
          <a:xfrm>
            <a:off x="1460795" y="1690688"/>
            <a:ext cx="9061244" cy="3672407"/>
          </a:xfrm>
        </p:spPr>
        <p:txBody>
          <a:bodyPr>
            <a:normAutofit fontScale="92500" lnSpcReduction="10000"/>
          </a:bodyPr>
          <a:lstStyle/>
          <a:p>
            <a:r>
              <a:rPr lang="en-GB" dirty="0" smtClean="0"/>
              <a:t>Alevis have been discriminated against since the 16</a:t>
            </a:r>
            <a:r>
              <a:rPr lang="en-GB" baseline="30000" dirty="0" smtClean="0"/>
              <a:t>th</a:t>
            </a:r>
            <a:r>
              <a:rPr lang="en-GB" dirty="0" smtClean="0"/>
              <a:t> Century.</a:t>
            </a:r>
          </a:p>
          <a:p>
            <a:r>
              <a:rPr lang="en-GB" dirty="0" smtClean="0"/>
              <a:t>more recently, by the Turkish Government in the 1970s, 80s and 90s.</a:t>
            </a:r>
            <a:endParaRPr lang="en-GB" dirty="0"/>
          </a:p>
          <a:p>
            <a:r>
              <a:rPr lang="en-GB" dirty="0" smtClean="0"/>
              <a:t>In the 1990s, there were a few major incidents in which Alevis in Turkey were killed by Turkish people and the police did nothing.</a:t>
            </a:r>
            <a:endParaRPr lang="en-GB" dirty="0"/>
          </a:p>
          <a:p>
            <a:r>
              <a:rPr lang="en-GB" dirty="0" smtClean="0"/>
              <a:t>Many Alevi families left Turkey in this time and settled in places such as Britain to escape persecution.</a:t>
            </a:r>
          </a:p>
          <a:p>
            <a:r>
              <a:rPr lang="en-GB" dirty="0" smtClean="0"/>
              <a:t>How can Alevi live out these values when they are persecuted? Brief discussion.</a:t>
            </a:r>
          </a:p>
          <a:p>
            <a:pPr algn="ctr">
              <a:buNone/>
            </a:pPr>
            <a:endParaRPr lang="en-GB" dirty="0" smtClean="0"/>
          </a:p>
        </p:txBody>
      </p:sp>
      <p:sp>
        <p:nvSpPr>
          <p:cNvPr id="4" name="Rectangle 3"/>
          <p:cNvSpPr/>
          <p:nvPr/>
        </p:nvSpPr>
        <p:spPr>
          <a:xfrm>
            <a:off x="1460794" y="5498137"/>
            <a:ext cx="8868061" cy="523220"/>
          </a:xfrm>
          <a:prstGeom prst="rect">
            <a:avLst/>
          </a:prstGeom>
        </p:spPr>
        <p:txBody>
          <a:bodyPr wrap="square">
            <a:spAutoFit/>
          </a:bodyPr>
          <a:lstStyle/>
          <a:p>
            <a:r>
              <a:rPr lang="en-US" sz="2800" dirty="0" smtClean="0"/>
              <a:t>Alevi history is a history of “allegiance with the oppressed”.</a:t>
            </a:r>
            <a:endParaRPr lang="en-US" sz="2800" dirty="0"/>
          </a:p>
        </p:txBody>
      </p:sp>
    </p:spTree>
    <p:extLst>
      <p:ext uri="{BB962C8B-B14F-4D97-AF65-F5344CB8AC3E}">
        <p14:creationId xmlns:p14="http://schemas.microsoft.com/office/powerpoint/2010/main" val="2583530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Alevism</a:t>
            </a:r>
            <a:r>
              <a:rPr lang="en-US" dirty="0" smtClean="0"/>
              <a:t> and other religions</a:t>
            </a:r>
            <a:endParaRPr lang="en-US" dirty="0"/>
          </a:p>
        </p:txBody>
      </p:sp>
      <p:sp>
        <p:nvSpPr>
          <p:cNvPr id="3" name="Content Placeholder 2"/>
          <p:cNvSpPr>
            <a:spLocks noGrp="1"/>
          </p:cNvSpPr>
          <p:nvPr>
            <p:ph idx="1"/>
          </p:nvPr>
        </p:nvSpPr>
        <p:spPr>
          <a:xfrm>
            <a:off x="503350" y="2704563"/>
            <a:ext cx="10515600" cy="3554569"/>
          </a:xfrm>
        </p:spPr>
        <p:txBody>
          <a:bodyPr>
            <a:normAutofit/>
          </a:bodyPr>
          <a:lstStyle/>
          <a:p>
            <a:r>
              <a:rPr lang="en-GB" dirty="0" smtClean="0"/>
              <a:t>What is </a:t>
            </a:r>
            <a:r>
              <a:rPr lang="en-GB" dirty="0"/>
              <a:t>your view on Alevi </a:t>
            </a:r>
            <a:r>
              <a:rPr lang="en-GB" dirty="0" smtClean="0"/>
              <a:t>beliefs?</a:t>
            </a:r>
          </a:p>
          <a:p>
            <a:r>
              <a:rPr lang="en-GB" dirty="0" smtClean="0"/>
              <a:t>Is Alevism like other religions or not?</a:t>
            </a:r>
          </a:p>
          <a:p>
            <a:r>
              <a:rPr lang="en-GB" dirty="0" smtClean="0"/>
              <a:t>Now try and complete the last page of the identity booklet. Think carefully about who the Alevi see themselves as, and who you see yourself as.</a:t>
            </a:r>
            <a:endParaRPr lang="en-GB" dirty="0"/>
          </a:p>
          <a:p>
            <a:pPr marL="0" indent="0">
              <a:buNone/>
            </a:pPr>
            <a:endParaRPr lang="en-US" dirty="0" smtClean="0"/>
          </a:p>
          <a:p>
            <a:endParaRPr lang="en-GB" dirty="0" smtClean="0"/>
          </a:p>
          <a:p>
            <a:pPr marL="0" indent="0">
              <a:buNone/>
            </a:pPr>
            <a:endParaRPr lang="en-US" dirty="0"/>
          </a:p>
        </p:txBody>
      </p:sp>
      <p:pic>
        <p:nvPicPr>
          <p:cNvPr id="4" name="Picture 3" descr="http://4.bp.blogspot.com/-B_wO7dMf-nY/TpmmIq51yYI/AAAAAAAAAUI/d4VzDgwn45I/s1600/pirsultan.jpg"/>
          <p:cNvPicPr/>
          <p:nvPr/>
        </p:nvPicPr>
        <p:blipFill>
          <a:blip r:embed="rId3" cstate="print"/>
          <a:srcRect/>
          <a:stretch>
            <a:fillRect/>
          </a:stretch>
        </p:blipFill>
        <p:spPr bwMode="auto">
          <a:xfrm>
            <a:off x="8438745" y="365125"/>
            <a:ext cx="2304257" cy="2088232"/>
          </a:xfrm>
          <a:prstGeom prst="rect">
            <a:avLst/>
          </a:prstGeom>
          <a:noFill/>
        </p:spPr>
      </p:pic>
    </p:spTree>
    <p:extLst>
      <p:ext uri="{BB962C8B-B14F-4D97-AF65-F5344CB8AC3E}">
        <p14:creationId xmlns:p14="http://schemas.microsoft.com/office/powerpoint/2010/main" val="3387745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85598851"/>
              </p:ext>
            </p:extLst>
          </p:nvPr>
        </p:nvGraphicFramePr>
        <p:xfrm>
          <a:off x="347730" y="596988"/>
          <a:ext cx="11410682" cy="5777944"/>
        </p:xfrm>
        <a:graphic>
          <a:graphicData uri="http://schemas.openxmlformats.org/drawingml/2006/table">
            <a:tbl>
              <a:tblPr>
                <a:tableStyleId>{5C22544A-7EE6-4342-B048-85BDC9FD1C3A}</a:tableStyleId>
              </a:tblPr>
              <a:tblGrid>
                <a:gridCol w="6050622">
                  <a:extLst>
                    <a:ext uri="{9D8B030D-6E8A-4147-A177-3AD203B41FA5}">
                      <a16:colId xmlns:a16="http://schemas.microsoft.com/office/drawing/2014/main" val="20000"/>
                    </a:ext>
                  </a:extLst>
                </a:gridCol>
                <a:gridCol w="5360060">
                  <a:extLst>
                    <a:ext uri="{9D8B030D-6E8A-4147-A177-3AD203B41FA5}">
                      <a16:colId xmlns:a16="http://schemas.microsoft.com/office/drawing/2014/main" val="20001"/>
                    </a:ext>
                  </a:extLst>
                </a:gridCol>
              </a:tblGrid>
              <a:tr h="407683">
                <a:tc>
                  <a:txBody>
                    <a:bodyPr/>
                    <a:lstStyle/>
                    <a:p>
                      <a:pPr algn="ctr">
                        <a:lnSpc>
                          <a:spcPct val="107000"/>
                        </a:lnSpc>
                        <a:spcAft>
                          <a:spcPts val="0"/>
                        </a:spcAft>
                      </a:pPr>
                      <a:r>
                        <a:rPr lang="en-GB" sz="2000" dirty="0">
                          <a:effectLst/>
                        </a:rPr>
                        <a:t/>
                      </a:r>
                      <a:br>
                        <a:rPr lang="en-GB" sz="2000" dirty="0">
                          <a:effectLst/>
                        </a:rPr>
                      </a:br>
                      <a:r>
                        <a:rPr lang="en-GB" sz="2000" dirty="0">
                          <a:effectLst/>
                        </a:rPr>
                        <a:t>What does it mean to be Alevi?</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280" marR="47280" marT="0" marB="0" anchor="ctr"/>
                </a:tc>
                <a:tc>
                  <a:txBody>
                    <a:bodyPr/>
                    <a:lstStyle/>
                    <a:p>
                      <a:pPr algn="ctr">
                        <a:lnSpc>
                          <a:spcPct val="107000"/>
                        </a:lnSpc>
                        <a:spcAft>
                          <a:spcPts val="0"/>
                        </a:spcAft>
                      </a:pPr>
                      <a:r>
                        <a:rPr lang="en-GB" sz="2000" dirty="0">
                          <a:effectLst/>
                        </a:rPr>
                        <a:t>What does it mean to be me?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280" marR="47280" marT="0" marB="0" anchor="ctr"/>
                </a:tc>
                <a:extLst>
                  <a:ext uri="{0D108BD9-81ED-4DB2-BD59-A6C34878D82A}">
                    <a16:rowId xmlns:a16="http://schemas.microsoft.com/office/drawing/2014/main" val="10000"/>
                  </a:ext>
                </a:extLst>
              </a:tr>
              <a:tr h="5125672">
                <a:tc>
                  <a:txBody>
                    <a:bodyPr/>
                    <a:lstStyle/>
                    <a:p>
                      <a:pPr>
                        <a:lnSpc>
                          <a:spcPct val="107000"/>
                        </a:lnSpc>
                        <a:spcAft>
                          <a:spcPts val="800"/>
                        </a:spcAft>
                      </a:pPr>
                      <a:r>
                        <a:rPr lang="en-GB" sz="2000" dirty="0">
                          <a:effectLst/>
                        </a:rPr>
                        <a:t>Imagine that you are a teenager from an Alevi family and complete the following:</a:t>
                      </a:r>
                    </a:p>
                    <a:p>
                      <a:pPr>
                        <a:lnSpc>
                          <a:spcPct val="107000"/>
                        </a:lnSpc>
                        <a:spcAft>
                          <a:spcPts val="800"/>
                        </a:spcAft>
                      </a:pPr>
                      <a:r>
                        <a:rPr lang="en-GB" sz="2000" dirty="0">
                          <a:effectLst/>
                        </a:rPr>
                        <a:t>Four really important things to or about me:</a:t>
                      </a:r>
                    </a:p>
                    <a:p>
                      <a:pPr>
                        <a:lnSpc>
                          <a:spcPct val="100000"/>
                        </a:lnSpc>
                        <a:spcAft>
                          <a:spcPts val="800"/>
                        </a:spcAft>
                      </a:pPr>
                      <a:r>
                        <a:rPr lang="en-GB" sz="2000" dirty="0">
                          <a:effectLst/>
                        </a:rPr>
                        <a:t>1</a:t>
                      </a:r>
                      <a:br>
                        <a:rPr lang="en-GB" sz="2000" dirty="0">
                          <a:effectLst/>
                        </a:rPr>
                      </a:br>
                      <a:r>
                        <a:rPr lang="en-GB" sz="2000" dirty="0">
                          <a:effectLst/>
                        </a:rPr>
                        <a:t>2</a:t>
                      </a:r>
                      <a:br>
                        <a:rPr lang="en-GB" sz="2000" dirty="0">
                          <a:effectLst/>
                        </a:rPr>
                      </a:br>
                      <a:r>
                        <a:rPr lang="en-GB" sz="2000" dirty="0">
                          <a:effectLst/>
                        </a:rPr>
                        <a:t>3</a:t>
                      </a:r>
                      <a:br>
                        <a:rPr lang="en-GB" sz="2000" dirty="0">
                          <a:effectLst/>
                        </a:rPr>
                      </a:br>
                      <a:r>
                        <a:rPr lang="en-GB" sz="2000" dirty="0">
                          <a:effectLst/>
                        </a:rPr>
                        <a:t>4</a:t>
                      </a:r>
                    </a:p>
                    <a:p>
                      <a:pPr>
                        <a:lnSpc>
                          <a:spcPct val="107000"/>
                        </a:lnSpc>
                        <a:spcAft>
                          <a:spcPts val="800"/>
                        </a:spcAft>
                      </a:pPr>
                      <a:r>
                        <a:rPr lang="en-GB" sz="2000" dirty="0">
                          <a:effectLst/>
                        </a:rPr>
                        <a:t>Three trivial things about me!</a:t>
                      </a:r>
                    </a:p>
                    <a:p>
                      <a:pPr>
                        <a:lnSpc>
                          <a:spcPct val="107000"/>
                        </a:lnSpc>
                        <a:spcAft>
                          <a:spcPts val="800"/>
                        </a:spcAft>
                      </a:pPr>
                      <a:r>
                        <a:rPr lang="en-GB" sz="2000" dirty="0">
                          <a:effectLst/>
                        </a:rPr>
                        <a:t>1</a:t>
                      </a:r>
                    </a:p>
                    <a:p>
                      <a:pPr>
                        <a:lnSpc>
                          <a:spcPct val="107000"/>
                        </a:lnSpc>
                        <a:spcAft>
                          <a:spcPts val="800"/>
                        </a:spcAft>
                      </a:pPr>
                      <a:r>
                        <a:rPr lang="en-GB" sz="2000" dirty="0">
                          <a:effectLst/>
                        </a:rPr>
                        <a:t>2</a:t>
                      </a:r>
                    </a:p>
                    <a:p>
                      <a:pPr>
                        <a:lnSpc>
                          <a:spcPct val="107000"/>
                        </a:lnSpc>
                        <a:spcAft>
                          <a:spcPts val="800"/>
                        </a:spcAft>
                      </a:pPr>
                      <a:r>
                        <a:rPr lang="en-GB" sz="2000" dirty="0">
                          <a:effectLst/>
                        </a:rPr>
                        <a:t>3</a:t>
                      </a:r>
                    </a:p>
                    <a:p>
                      <a:pPr>
                        <a:lnSpc>
                          <a:spcPct val="107000"/>
                        </a:lnSpc>
                        <a:spcAft>
                          <a:spcPts val="800"/>
                        </a:spcAft>
                      </a:pPr>
                      <a:r>
                        <a:rPr lang="en-GB" sz="2000" dirty="0">
                          <a:effectLst/>
                        </a:rPr>
                        <a:t>What I really want out of life is…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280" marR="47280" marT="0" marB="0"/>
                </a:tc>
                <a:tc>
                  <a:txBody>
                    <a:bodyPr/>
                    <a:lstStyle/>
                    <a:p>
                      <a:pPr>
                        <a:lnSpc>
                          <a:spcPct val="107000"/>
                        </a:lnSpc>
                        <a:spcAft>
                          <a:spcPts val="800"/>
                        </a:spcAft>
                      </a:pPr>
                      <a:r>
                        <a:rPr lang="en-GB" sz="2000" dirty="0">
                          <a:effectLst/>
                        </a:rPr>
                        <a:t>What are my most important beliefs? How do these influence my life?</a:t>
                      </a:r>
                    </a:p>
                    <a:p>
                      <a:pPr>
                        <a:lnSpc>
                          <a:spcPct val="107000"/>
                        </a:lnSpc>
                        <a:spcAft>
                          <a:spcPts val="800"/>
                        </a:spcAft>
                      </a:pPr>
                      <a:r>
                        <a:rPr lang="en-GB" sz="2000" dirty="0">
                          <a:effectLst/>
                        </a:rPr>
                        <a:t> </a:t>
                      </a:r>
                    </a:p>
                    <a:p>
                      <a:pPr>
                        <a:lnSpc>
                          <a:spcPct val="107000"/>
                        </a:lnSpc>
                        <a:spcAft>
                          <a:spcPts val="800"/>
                        </a:spcAft>
                      </a:pPr>
                      <a:r>
                        <a:rPr lang="en-GB" sz="2000" dirty="0">
                          <a:effectLst/>
                        </a:rPr>
                        <a:t> </a:t>
                      </a:r>
                    </a:p>
                    <a:p>
                      <a:pPr>
                        <a:lnSpc>
                          <a:spcPct val="107000"/>
                        </a:lnSpc>
                        <a:spcAft>
                          <a:spcPts val="800"/>
                        </a:spcAft>
                      </a:pPr>
                      <a:r>
                        <a:rPr lang="en-GB" sz="2000" dirty="0">
                          <a:effectLst/>
                        </a:rPr>
                        <a:t> </a:t>
                      </a:r>
                    </a:p>
                    <a:p>
                      <a:pPr>
                        <a:lnSpc>
                          <a:spcPct val="107000"/>
                        </a:lnSpc>
                        <a:spcAft>
                          <a:spcPts val="800"/>
                        </a:spcAft>
                      </a:pPr>
                      <a:r>
                        <a:rPr lang="en-GB" sz="2000" dirty="0">
                          <a:effectLst/>
                        </a:rPr>
                        <a:t>Who is/are most important to me? Why?</a:t>
                      </a:r>
                    </a:p>
                    <a:p>
                      <a:pPr>
                        <a:lnSpc>
                          <a:spcPct val="107000"/>
                        </a:lnSpc>
                        <a:spcAft>
                          <a:spcPts val="800"/>
                        </a:spcAft>
                      </a:pPr>
                      <a:r>
                        <a:rPr lang="en-GB" sz="2000" dirty="0">
                          <a:effectLst/>
                        </a:rPr>
                        <a:t> </a:t>
                      </a:r>
                    </a:p>
                    <a:p>
                      <a:pPr>
                        <a:lnSpc>
                          <a:spcPct val="107000"/>
                        </a:lnSpc>
                        <a:spcAft>
                          <a:spcPts val="800"/>
                        </a:spcAft>
                      </a:pPr>
                      <a:r>
                        <a:rPr lang="en-GB" sz="2000" dirty="0">
                          <a:effectLst/>
                        </a:rPr>
                        <a:t> </a:t>
                      </a:r>
                    </a:p>
                    <a:p>
                      <a:pPr>
                        <a:lnSpc>
                          <a:spcPct val="107000"/>
                        </a:lnSpc>
                        <a:spcAft>
                          <a:spcPts val="800"/>
                        </a:spcAft>
                      </a:pPr>
                      <a:r>
                        <a:rPr lang="en-GB" sz="2000" dirty="0">
                          <a:effectLst/>
                        </a:rPr>
                        <a:t>What is/are most important to me? Why</a:t>
                      </a:r>
                    </a:p>
                    <a:p>
                      <a:pPr>
                        <a:lnSpc>
                          <a:spcPct val="107000"/>
                        </a:lnSpc>
                        <a:spcAft>
                          <a:spcPts val="800"/>
                        </a:spcAft>
                      </a:pPr>
                      <a:r>
                        <a:rPr lang="en-GB" sz="2000" dirty="0">
                          <a:effectLst/>
                        </a:rPr>
                        <a:t> </a:t>
                      </a:r>
                    </a:p>
                    <a:p>
                      <a:pPr>
                        <a:lnSpc>
                          <a:spcPct val="107000"/>
                        </a:lnSpc>
                        <a:spcAft>
                          <a:spcPts val="800"/>
                        </a:spcAft>
                      </a:pPr>
                      <a:r>
                        <a:rPr lang="en-GB" sz="2000" dirty="0">
                          <a:effectLst/>
                        </a:rPr>
                        <a:t/>
                      </a:r>
                      <a:br>
                        <a:rPr lang="en-GB" sz="2000" dirty="0">
                          <a:effectLst/>
                        </a:rPr>
                      </a:br>
                      <a:r>
                        <a:rPr lang="en-GB" sz="2000" dirty="0">
                          <a:effectLst/>
                        </a:rPr>
                        <a:t>What I really want out of life is…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280" marR="472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48129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1" y="365125"/>
            <a:ext cx="11624256" cy="1325563"/>
          </a:xfrm>
        </p:spPr>
        <p:txBody>
          <a:bodyPr>
            <a:normAutofit fontScale="90000"/>
          </a:bodyPr>
          <a:lstStyle/>
          <a:p>
            <a:pPr marL="0" indent="0"/>
            <a:r>
              <a:rPr lang="en-US" dirty="0" smtClean="0">
                <a:solidFill>
                  <a:srgbClr val="C00000"/>
                </a:solidFill>
              </a:rPr>
              <a:t>We have really enjoyed working with you and we would like your feedback to see how we can improve this unit on Alevism</a:t>
            </a:r>
          </a:p>
        </p:txBody>
      </p:sp>
      <p:sp>
        <p:nvSpPr>
          <p:cNvPr id="3" name="Content Placeholder 2"/>
          <p:cNvSpPr>
            <a:spLocks noGrp="1"/>
          </p:cNvSpPr>
          <p:nvPr>
            <p:ph idx="1"/>
          </p:nvPr>
        </p:nvSpPr>
        <p:spPr>
          <a:xfrm>
            <a:off x="838200" y="2176529"/>
            <a:ext cx="10515600" cy="4000433"/>
          </a:xfrm>
        </p:spPr>
        <p:txBody>
          <a:bodyPr>
            <a:normAutofit lnSpcReduction="10000"/>
          </a:bodyPr>
          <a:lstStyle/>
          <a:p>
            <a:r>
              <a:rPr lang="en-GB" dirty="0" smtClean="0"/>
              <a:t>What have you found most interesting? </a:t>
            </a:r>
          </a:p>
          <a:p>
            <a:r>
              <a:rPr lang="en-GB" dirty="0" smtClean="0"/>
              <a:t>What have you found most difficult?</a:t>
            </a:r>
          </a:p>
          <a:p>
            <a:r>
              <a:rPr lang="en-GB" dirty="0" smtClean="0"/>
              <a:t>Was this unit worth doing? Why? Why not?</a:t>
            </a:r>
          </a:p>
          <a:p>
            <a:r>
              <a:rPr lang="en-GB" dirty="0" smtClean="0"/>
              <a:t>How could this be improved?</a:t>
            </a:r>
          </a:p>
          <a:p>
            <a:r>
              <a:rPr lang="en-GB" dirty="0" smtClean="0"/>
              <a:t>Any final comments or suggestions?</a:t>
            </a:r>
          </a:p>
          <a:p>
            <a:endParaRPr lang="en-GB" dirty="0"/>
          </a:p>
          <a:p>
            <a:endParaRPr lang="en-GB" dirty="0" smtClean="0"/>
          </a:p>
          <a:p>
            <a:pPr marL="0" indent="0">
              <a:buNone/>
            </a:pPr>
            <a:r>
              <a:rPr lang="en-GB" dirty="0" smtClean="0"/>
              <a:t>Thank you very much!</a:t>
            </a:r>
            <a:endParaRPr lang="en-GB" dirty="0"/>
          </a:p>
        </p:txBody>
      </p:sp>
    </p:spTree>
    <p:extLst>
      <p:ext uri="{BB962C8B-B14F-4D97-AF65-F5344CB8AC3E}">
        <p14:creationId xmlns:p14="http://schemas.microsoft.com/office/powerpoint/2010/main" val="3635335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732</Words>
  <Application>Microsoft Office PowerPoint</Application>
  <PresentationFormat>Widescreen</PresentationFormat>
  <Paragraphs>114</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Is Alevism a sect, a religion or a code for social living?</vt:lpstr>
      <vt:lpstr>Over to you! Where do we get our values from?</vt:lpstr>
      <vt:lpstr>Two main figures of Alevism</vt:lpstr>
      <vt:lpstr>The Truth</vt:lpstr>
      <vt:lpstr>Peace</vt:lpstr>
      <vt:lpstr>Discrimination</vt:lpstr>
      <vt:lpstr>Alevism and other religions</vt:lpstr>
      <vt:lpstr>PowerPoint Presentation</vt:lpstr>
      <vt:lpstr>We have really enjoyed working with you and we would like your feedback to see how we can improve this unit on Alevism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moore</dc:creator>
  <cp:lastModifiedBy>Haydar Ulus</cp:lastModifiedBy>
  <cp:revision>4</cp:revision>
  <dcterms:created xsi:type="dcterms:W3CDTF">2015-05-06T07:13:20Z</dcterms:created>
  <dcterms:modified xsi:type="dcterms:W3CDTF">2015-12-12T15:53:40Z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