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67" r:id="rId3"/>
    <p:sldId id="259" r:id="rId4"/>
    <p:sldId id="268" r:id="rId5"/>
    <p:sldId id="262" r:id="rId6"/>
    <p:sldId id="263" r:id="rId7"/>
    <p:sldId id="264" r:id="rId8"/>
    <p:sldId id="266" r:id="rId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50" autoAdjust="0"/>
  </p:normalViewPr>
  <p:slideViewPr>
    <p:cSldViewPr snapToGrid="0">
      <p:cViewPr varScale="1">
        <p:scale>
          <a:sx n="64" d="100"/>
          <a:sy n="64" d="100"/>
        </p:scale>
        <p:origin x="95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728409196"/>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1. Ask the pupils to name different religious buildings they know of (eg church, mosque, gurdwara). Ask if anyone knows what the Cemevi is (note that it is pronounced ‘</a:t>
            </a:r>
            <a:r>
              <a:rPr lang="en-GB" b="1" dirty="0" err="1"/>
              <a:t>jemevi</a:t>
            </a:r>
            <a:r>
              <a:rPr lang="en-GB" dirty="0"/>
              <a:t>’)</a:t>
            </a:r>
          </a:p>
        </p:txBody>
      </p:sp>
    </p:spTree>
    <p:extLst>
      <p:ext uri="{BB962C8B-B14F-4D97-AF65-F5344CB8AC3E}">
        <p14:creationId xmlns:p14="http://schemas.microsoft.com/office/powerpoint/2010/main" val="293673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2. Share the LO with the pupils exploring what this will look like – ie being aware of different uses of the Cemevi and also why these are important to Alevis.</a:t>
            </a:r>
          </a:p>
        </p:txBody>
      </p:sp>
    </p:spTree>
    <p:extLst>
      <p:ext uri="{BB962C8B-B14F-4D97-AF65-F5344CB8AC3E}">
        <p14:creationId xmlns:p14="http://schemas.microsoft.com/office/powerpoint/2010/main" val="385745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xfrm>
            <a:off x="381000" y="685800"/>
            <a:ext cx="6096000" cy="3429000"/>
          </a:xfrm>
          <a:prstGeom prst="rect">
            <a:avLst/>
          </a:prstGeom>
        </p:spPr>
        <p:txBody>
          <a:bodyPr/>
          <a:lstStyle/>
          <a:p>
            <a:endParaRPr/>
          </a:p>
        </p:txBody>
      </p:sp>
      <p:sp>
        <p:nvSpPr>
          <p:cNvPr id="133" name="Shape 133"/>
          <p:cNvSpPr>
            <a:spLocks noGrp="1"/>
          </p:cNvSpPr>
          <p:nvPr>
            <p:ph type="body" sz="quarter" idx="1"/>
          </p:nvPr>
        </p:nvSpPr>
        <p:spPr>
          <a:prstGeom prst="rect">
            <a:avLst/>
          </a:prstGeom>
        </p:spPr>
        <p:txBody>
          <a:bodyPr/>
          <a:lstStyle/>
          <a:p>
            <a:r>
              <a:rPr lang="en-GB" dirty="0"/>
              <a:t>3. </a:t>
            </a:r>
            <a:r>
              <a:rPr dirty="0"/>
              <a:t>As you share these pictures with the pupils, ask them about the purposes of the places, what is appealing about them, any feelings and experiences , how or what it might get people to think, what features of the place that they notice. </a:t>
            </a:r>
          </a:p>
          <a:p>
            <a:endParaRPr dirty="0"/>
          </a:p>
          <a:p>
            <a:r>
              <a:rPr dirty="0"/>
              <a:t>For each one, come back to the question – what might make this place special or important to someone – or some people? Is there a difference between a place that is important to one person and more than one? What </a:t>
            </a:r>
            <a:r>
              <a:rPr lang="en-GB" dirty="0"/>
              <a:t>might </a:t>
            </a:r>
            <a:r>
              <a:rPr dirty="0"/>
              <a:t>make</a:t>
            </a:r>
            <a:r>
              <a:rPr lang="en-GB" dirty="0"/>
              <a:t> a place or building</a:t>
            </a:r>
            <a:r>
              <a:rPr dirty="0"/>
              <a:t> important to a lot of people?</a:t>
            </a:r>
            <a:r>
              <a:rPr lang="en-GB" dirty="0"/>
              <a:t> Look at developing the idea of sharing experiences, ideas and feelings; belonging etc</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4. Discussion</a:t>
            </a:r>
            <a:r>
              <a:rPr lang="en-GB" baseline="0" dirty="0"/>
              <a:t> in groups- places children go to e.g. shops, school, home, brownies, clubs, football clubs, music clubs. Get pupils to reflect on the purpose of each place and how the building helps to fulfil that purpose. Photos to help stimulate ideas</a:t>
            </a:r>
            <a:endParaRPr lang="en-GB" dirty="0"/>
          </a:p>
        </p:txBody>
      </p:sp>
    </p:spTree>
    <p:extLst>
      <p:ext uri="{BB962C8B-B14F-4D97-AF65-F5344CB8AC3E}">
        <p14:creationId xmlns:p14="http://schemas.microsoft.com/office/powerpoint/2010/main" val="477415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r>
              <a:rPr lang="en-GB" dirty="0"/>
              <a:t>5. </a:t>
            </a:r>
            <a:r>
              <a:rPr dirty="0"/>
              <a:t>The Cemevi on the left is in Turkey and on the right is in London. The former is purpose built; the latter is a converted building. Does this matter? What do you think goes on in these buildings? What makes it a </a:t>
            </a:r>
            <a:r>
              <a:rPr lang="en-GB" dirty="0"/>
              <a:t>C</a:t>
            </a:r>
            <a:r>
              <a:rPr dirty="0" err="1"/>
              <a:t>emevi</a:t>
            </a:r>
            <a:r>
              <a:rPr dirty="0"/>
              <a:t> – the shape of the building? The people who use it? </a:t>
            </a:r>
            <a:r>
              <a:rPr lang="en-GB" dirty="0"/>
              <a:t>Its purpose? What goes on in it? Is it more important to have a specially designed building?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r>
              <a:rPr lang="en-GB" dirty="0"/>
              <a:t>6. </a:t>
            </a:r>
            <a:r>
              <a:rPr dirty="0"/>
              <a:t>Explore with the pupils what these pictures show as FEATURES of a cemevi</a:t>
            </a:r>
            <a:r>
              <a:rPr lang="en-GB" dirty="0"/>
              <a:t> (eg </a:t>
            </a:r>
            <a:r>
              <a:rPr lang="en-GB" dirty="0" err="1"/>
              <a:t>puctures</a:t>
            </a:r>
            <a:r>
              <a:rPr lang="en-GB" dirty="0"/>
              <a:t>, no chairs, hall, small meeting/community rooms..)</a:t>
            </a:r>
            <a:r>
              <a:rPr dirty="0"/>
              <a:t> and how they might be important to or help the Alevi community. What might the big hall be used for? Why the carpets? Where are the seats? Why the pictures? Who might they be of? (Not names, just ‘important leaders in Alevism’ will do!)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xfrm>
            <a:off x="381000" y="685800"/>
            <a:ext cx="6096000" cy="3429000"/>
          </a:xfrm>
          <a:prstGeom prst="rect">
            <a:avLst/>
          </a:prstGeom>
        </p:spPr>
        <p:txBody>
          <a:bodyPr/>
          <a:lstStyle/>
          <a:p>
            <a:endParaRPr/>
          </a:p>
        </p:txBody>
      </p:sp>
      <p:sp>
        <p:nvSpPr>
          <p:cNvPr id="166" name="Shape 166"/>
          <p:cNvSpPr>
            <a:spLocks noGrp="1"/>
          </p:cNvSpPr>
          <p:nvPr>
            <p:ph type="body" sz="quarter" idx="1"/>
          </p:nvPr>
        </p:nvSpPr>
        <p:spPr>
          <a:prstGeom prst="rect">
            <a:avLst/>
          </a:prstGeom>
        </p:spPr>
        <p:txBody>
          <a:bodyPr/>
          <a:lstStyle/>
          <a:p>
            <a:r>
              <a:rPr lang="en-GB" dirty="0"/>
              <a:t>7. </a:t>
            </a:r>
            <a:r>
              <a:rPr dirty="0"/>
              <a:t>What is going on in these pics do you think? Why? What do they have in common? What do they notice? Does it remind them of anything else they know about? (responses could be worship, </a:t>
            </a:r>
            <a:r>
              <a:rPr lang="en-GB" dirty="0"/>
              <a:t>learning, </a:t>
            </a:r>
            <a:r>
              <a:rPr dirty="0"/>
              <a:t>circle time</a:t>
            </a:r>
            <a:r>
              <a:rPr lang="en-GB" dirty="0"/>
              <a:t>, sharing a meal</a:t>
            </a:r>
            <a:r>
              <a:rPr dirty="0"/>
              <a:t> etc)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xfrm>
            <a:off x="381000" y="685800"/>
            <a:ext cx="6096000" cy="3429000"/>
          </a:xfrm>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r>
              <a:rPr lang="en-GB" dirty="0"/>
              <a:t>8. </a:t>
            </a:r>
            <a:r>
              <a:rPr dirty="0"/>
              <a:t>Help children to recall and reflect on these aspects of what goes on in a Cemevi</a:t>
            </a:r>
            <a:r>
              <a:rPr lang="en-GB" dirty="0"/>
              <a:t>, using the headings to help stimulate thinking. We will return to this at the end of the unit</a:t>
            </a:r>
            <a:r>
              <a:rPr dirty="0"/>
              <a:t>. This should involve individual written responses, talk-partners and whole class discussion, but personal written work can come before or after oral work – or both!</a:t>
            </a:r>
            <a:r>
              <a:rPr lang="en-GB" dirty="0"/>
              <a:t> Eg In each case, get pupils to draw a symbol/picture to represent what happens in a Cemevi. Then to discuss with partner to answer why Alevis go to the Cemevi, writing a summary in a limited number of words – maybe something like a tweet? Share some with the class.</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8" Type="http://schemas.openxmlformats.org/officeDocument/2006/relationships/hyperlink" Target="http://www.wiskundemeisjes.nl/20130311/beste-wethouders-van-onderwijs-over-loten-in-het-voortgezet-onderwijs/" TargetMode="External"/><Relationship Id="rId3" Type="http://schemas.openxmlformats.org/officeDocument/2006/relationships/image" Target="../media/image6.jpg"/><Relationship Id="rId7"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ww.flickr.com/photos/ebuie/3796854126" TargetMode="External"/><Relationship Id="rId5" Type="http://schemas.openxmlformats.org/officeDocument/2006/relationships/image" Target="../media/image7.jpg"/><Relationship Id="rId10" Type="http://schemas.openxmlformats.org/officeDocument/2006/relationships/hyperlink" Target="http://en.wikipedia.org/wiki/File:Burlington_Arcade,_shops.jpg" TargetMode="External"/><Relationship Id="rId4" Type="http://schemas.openxmlformats.org/officeDocument/2006/relationships/hyperlink" Target="http://www.freefoto.com/preview/31-06-4/Lake--St-James-s-Park--London" TargetMode="Externa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eg"/><Relationship Id="rId7"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jpg"/><Relationship Id="rId5" Type="http://schemas.openxmlformats.org/officeDocument/2006/relationships/image" Target="../media/image20.jpe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le 1"/>
          <p:cNvSpPr txBox="1">
            <a:spLocks noGrp="1"/>
          </p:cNvSpPr>
          <p:nvPr>
            <p:ph type="ctrTitle"/>
          </p:nvPr>
        </p:nvSpPr>
        <p:spPr>
          <a:xfrm>
            <a:off x="1256434" y="1246908"/>
            <a:ext cx="9316990" cy="2232561"/>
          </a:xfrm>
          <a:prstGeom prst="rect">
            <a:avLst/>
          </a:prstGeom>
          <a:solidFill>
            <a:schemeClr val="accent2">
              <a:lumMod val="20000"/>
              <a:lumOff val="80000"/>
            </a:schemeClr>
          </a:solidFill>
        </p:spPr>
        <p:txBody>
          <a:bodyPr>
            <a:normAutofit/>
          </a:bodyPr>
          <a:lstStyle/>
          <a:p>
            <a:r>
              <a:rPr lang="en-GB" dirty="0">
                <a:latin typeface="Comic Sans MS" panose="030F0702030302020204" pitchFamily="66" charset="0"/>
              </a:rPr>
              <a:t>Why is the Cemevi important to Alevis?</a:t>
            </a:r>
            <a:endParaRPr dirty="0">
              <a:latin typeface="Comic Sans MS" panose="030F0702030302020204" pitchFamily="66" charset="0"/>
            </a:endParaRPr>
          </a:p>
        </p:txBody>
      </p:sp>
      <p:sp>
        <p:nvSpPr>
          <p:cNvPr id="3" name="Title 1">
            <a:extLst>
              <a:ext uri="{FF2B5EF4-FFF2-40B4-BE49-F238E27FC236}">
                <a16:creationId xmlns:a16="http://schemas.microsoft.com/office/drawing/2014/main" id="{28864F90-D502-4893-9BAF-5F570359BC49}"/>
              </a:ext>
            </a:extLst>
          </p:cNvPr>
          <p:cNvSpPr txBox="1">
            <a:spLocks/>
          </p:cNvSpPr>
          <p:nvPr/>
        </p:nvSpPr>
        <p:spPr>
          <a:xfrm>
            <a:off x="1256434" y="3821303"/>
            <a:ext cx="9316990" cy="2005030"/>
          </a:xfrm>
          <a:prstGeom prst="rect">
            <a:avLst/>
          </a:prstGeom>
          <a:solidFill>
            <a:schemeClr val="accent2">
              <a:lumMod val="20000"/>
              <a:lumOff val="80000"/>
            </a:schemeClr>
          </a:solidFill>
          <a:ln w="12700">
            <a:miter lim="400000"/>
          </a:ln>
          <a:extLst>
            <a:ext uri="{C572A759-6A51-4108-AA02-DFA0A04FC94B}">
              <ma14:wrappingTextBoxFlag xmlns:ma14="http://schemas.microsoft.com/office/mac/drawingml/2011/main" xmlns=""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a:lstStyle>
          <a:p>
            <a:pPr hangingPunct="1"/>
            <a:r>
              <a:rPr lang="en-GB" dirty="0">
                <a:latin typeface="Comic Sans MS" panose="030F0702030302020204" pitchFamily="66" charset="0"/>
              </a:rPr>
              <a:t>1. What is the role of the Cemevi?</a:t>
            </a:r>
          </a:p>
        </p:txBody>
      </p:sp>
      <p:sp>
        <p:nvSpPr>
          <p:cNvPr id="4" name="TextBox 3">
            <a:extLst>
              <a:ext uri="{FF2B5EF4-FFF2-40B4-BE49-F238E27FC236}">
                <a16:creationId xmlns:a16="http://schemas.microsoft.com/office/drawing/2014/main" id="{D859B877-38A1-4750-8DA8-96E770857E95}"/>
              </a:ext>
            </a:extLst>
          </p:cNvPr>
          <p:cNvSpPr txBox="1"/>
          <p:nvPr/>
        </p:nvSpPr>
        <p:spPr>
          <a:xfrm>
            <a:off x="4877699" y="3479469"/>
            <a:ext cx="2074460" cy="369330"/>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Comic Sans MS" panose="030F0702030302020204" pitchFamily="66" charset="0"/>
                <a:sym typeface="Calibri"/>
              </a:rPr>
              <a:t>LKS2   LESSON 1</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6747" y="2956956"/>
            <a:ext cx="6516016" cy="3665259"/>
          </a:xfrm>
          <a:prstGeom prst="rect">
            <a:avLst/>
          </a:prstGeom>
          <a:ln w="12700">
            <a:miter lim="400000"/>
          </a:ln>
        </p:spPr>
      </p:pic>
      <p:sp>
        <p:nvSpPr>
          <p:cNvPr id="2" name="Title 1">
            <a:extLst>
              <a:ext uri="{FF2B5EF4-FFF2-40B4-BE49-F238E27FC236}">
                <a16:creationId xmlns:a16="http://schemas.microsoft.com/office/drawing/2014/main" id="{C418967E-772F-4EDB-BCA8-27F4A9B3E6DF}"/>
              </a:ext>
            </a:extLst>
          </p:cNvPr>
          <p:cNvSpPr>
            <a:spLocks noGrp="1"/>
          </p:cNvSpPr>
          <p:nvPr>
            <p:ph type="title"/>
          </p:nvPr>
        </p:nvSpPr>
        <p:spPr>
          <a:xfrm>
            <a:off x="1438775" y="235785"/>
            <a:ext cx="9144000" cy="2387601"/>
          </a:xfrm>
          <a:solidFill>
            <a:schemeClr val="accent2">
              <a:lumMod val="20000"/>
              <a:lumOff val="80000"/>
            </a:schemeClr>
          </a:solidFill>
        </p:spPr>
        <p:txBody>
          <a:bodyPr>
            <a:normAutofit fontScale="90000"/>
          </a:bodyPr>
          <a:lstStyle/>
          <a:p>
            <a:r>
              <a:rPr lang="en-GB" dirty="0"/>
              <a:t>LO I can understand different ways the Cemevi is used by Alevis.</a:t>
            </a:r>
          </a:p>
        </p:txBody>
      </p:sp>
    </p:spTree>
    <p:extLst>
      <p:ext uri="{BB962C8B-B14F-4D97-AF65-F5344CB8AC3E}">
        <p14:creationId xmlns:p14="http://schemas.microsoft.com/office/powerpoint/2010/main" val="204597098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itle 1"/>
          <p:cNvSpPr txBox="1">
            <a:spLocks noGrp="1"/>
          </p:cNvSpPr>
          <p:nvPr>
            <p:ph type="title"/>
          </p:nvPr>
        </p:nvSpPr>
        <p:spPr>
          <a:xfrm>
            <a:off x="838200" y="365125"/>
            <a:ext cx="10515600" cy="1325563"/>
          </a:xfrm>
          <a:prstGeom prst="rect">
            <a:avLst/>
          </a:prstGeom>
          <a:solidFill>
            <a:schemeClr val="accent2">
              <a:lumMod val="20000"/>
              <a:lumOff val="80000"/>
            </a:schemeClr>
          </a:solidFill>
        </p:spPr>
        <p:txBody>
          <a:bodyPr/>
          <a:lstStyle/>
          <a:p>
            <a:r>
              <a:rPr dirty="0">
                <a:latin typeface="Comic Sans MS" panose="030F0702030302020204" pitchFamily="66" charset="0"/>
              </a:rPr>
              <a:t>What makes a place special and important to people?</a:t>
            </a:r>
          </a:p>
        </p:txBody>
      </p:sp>
      <p:sp>
        <p:nvSpPr>
          <p:cNvPr id="127" name="Content Placeholder 3"/>
          <p:cNvSpPr txBox="1">
            <a:spLocks noGrp="1"/>
          </p:cNvSpPr>
          <p:nvPr>
            <p:ph type="body" sz="half" idx="1"/>
          </p:nvPr>
        </p:nvSpPr>
        <p:spPr>
          <a:xfrm>
            <a:off x="838200" y="1825625"/>
            <a:ext cx="5181600" cy="4351338"/>
          </a:xfrm>
          <a:prstGeom prst="rect">
            <a:avLst/>
          </a:prstGeom>
        </p:spPr>
        <p:txBody>
          <a:bodyPr/>
          <a:lstStyle/>
          <a:p>
            <a:r>
              <a:rPr dirty="0">
                <a:latin typeface="Comic Sans MS" panose="030F0702030302020204" pitchFamily="66" charset="0"/>
              </a:rPr>
              <a:t>Look at these pictures and say what might make them important to some people.</a:t>
            </a:r>
          </a:p>
        </p:txBody>
      </p:sp>
      <p:pic>
        <p:nvPicPr>
          <p:cNvPr id="130"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3071" y="1119188"/>
            <a:ext cx="3914261" cy="2646041"/>
          </a:xfrm>
          <a:prstGeom prst="rect">
            <a:avLst/>
          </a:prstGeom>
          <a:ln w="12700">
            <a:miter lim="400000"/>
          </a:ln>
        </p:spPr>
      </p:pic>
      <p:pic>
        <p:nvPicPr>
          <p:cNvPr id="131" name="download.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7656" y="3956298"/>
            <a:ext cx="4445089" cy="2500363"/>
          </a:xfrm>
          <a:prstGeom prst="rect">
            <a:avLst/>
          </a:prstGeom>
          <a:ln w="12700">
            <a:miter lim="400000"/>
          </a:ln>
        </p:spPr>
      </p:pic>
      <p:pic>
        <p:nvPicPr>
          <p:cNvPr id="7" name="Content Placeholder 5" descr="Content Placeholder 5"/>
          <p:cNvPicPr>
            <a:picLocks noChangeAspect="1"/>
          </p:cNvPicPr>
          <p:nvPr/>
        </p:nvPicPr>
        <p:blipFill>
          <a:blip r:embed="rId5">
            <a:extLst/>
          </a:blip>
          <a:srcRect l="8049"/>
          <a:stretch>
            <a:fillRect/>
          </a:stretch>
        </p:blipFill>
        <p:spPr>
          <a:xfrm>
            <a:off x="90389" y="3562579"/>
            <a:ext cx="3082303" cy="2514111"/>
          </a:xfrm>
          <a:prstGeom prst="rect">
            <a:avLst/>
          </a:prstGeom>
          <a:ln w="12700">
            <a:miter lim="400000"/>
          </a:ln>
        </p:spPr>
      </p:pic>
      <p:pic>
        <p:nvPicPr>
          <p:cNvPr id="8" name="Content Placeholder 8" descr="Content Placeholder 8"/>
          <p:cNvPicPr>
            <a:picLocks noChangeAspect="1"/>
          </p:cNvPicPr>
          <p:nvPr/>
        </p:nvPicPr>
        <p:blipFill>
          <a:blip r:embed="rId6">
            <a:extLst/>
          </a:blip>
          <a:stretch>
            <a:fillRect/>
          </a:stretch>
        </p:blipFill>
        <p:spPr>
          <a:xfrm>
            <a:off x="3327071" y="3562579"/>
            <a:ext cx="3786355" cy="251411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2" nodeType="clickEffect">
                                  <p:stCondLst>
                                    <p:cond delay="0"/>
                                  </p:stCondLst>
                                  <p:iterate>
                                    <p:tmAbs val="0"/>
                                  </p:iterate>
                                  <p:childTnLst>
                                    <p:set>
                                      <p:cBhvr>
                                        <p:cTn id="6" fill="hold"/>
                                        <p:tgtEl>
                                          <p:spTgt spid="130"/>
                                        </p:tgtEl>
                                        <p:attrNameLst>
                                          <p:attrName>style.visibility</p:attrName>
                                        </p:attrNameLst>
                                      </p:cBhvr>
                                      <p:to>
                                        <p:strVal val="visible"/>
                                      </p:to>
                                    </p:set>
                                    <p:animEffect transition="in" filter="dissolve">
                                      <p:cBhvr>
                                        <p:cTn id="7" dur="10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iterate>
                                    <p:tmAbs val="0"/>
                                  </p:iterate>
                                  <p:childTnLst>
                                    <p:set>
                                      <p:cBhvr>
                                        <p:cTn id="11" fill="hold"/>
                                        <p:tgtEl>
                                          <p:spTgt spid="7"/>
                                        </p:tgtEl>
                                        <p:attrNameLst>
                                          <p:attrName>style.visibility</p:attrName>
                                        </p:attrNameLst>
                                      </p:cBhvr>
                                      <p:to>
                                        <p:strVal val="visible"/>
                                      </p:to>
                                    </p:set>
                                    <p:animEffect transition="in" filter="wipe(dow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p:tmAbs val="0"/>
                                  </p:iterate>
                                  <p:childTnLst>
                                    <p:set>
                                      <p:cBhvr>
                                        <p:cTn id="16" fill="hold"/>
                                        <p:tgtEl>
                                          <p:spTgt spid="8"/>
                                        </p:tgtEl>
                                        <p:attrNameLst>
                                          <p:attrName>style.visibility</p:attrName>
                                        </p:attrNameLst>
                                      </p:cBhvr>
                                      <p:to>
                                        <p:strVal val="visible"/>
                                      </p:to>
                                    </p:set>
                                    <p:animEffect transition="in" filter="wipe(up)">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2" animBg="1" advAuto="0"/>
      <p:bldP spid="7" grpId="0" animBg="1" advAuto="0"/>
      <p:bldP spid="8"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923954" y="2062717"/>
            <a:ext cx="5475768" cy="2224804"/>
          </a:xfrm>
          <a:solidFill>
            <a:schemeClr val="accent2">
              <a:lumMod val="20000"/>
              <a:lumOff val="80000"/>
            </a:schemeClr>
          </a:solidFill>
        </p:spPr>
        <p:txBody>
          <a:bodyPr>
            <a:normAutofit/>
          </a:bodyPr>
          <a:lstStyle/>
          <a:p>
            <a:pPr marL="0" indent="0">
              <a:buNone/>
            </a:pPr>
            <a:r>
              <a:rPr lang="en-GB" sz="4800" dirty="0">
                <a:latin typeface="Comic Sans MS" panose="030F0702030302020204" pitchFamily="66" charset="0"/>
              </a:rPr>
              <a:t>What places do you go to and why do you go there?</a:t>
            </a:r>
          </a:p>
        </p:txBody>
      </p:sp>
      <p:pic>
        <p:nvPicPr>
          <p:cNvPr id="14" name="Picture 13" descr="A river running through a park next to a body of water&#10;&#10;Description generated with very high confidence">
            <a:extLst>
              <a:ext uri="{FF2B5EF4-FFF2-40B4-BE49-F238E27FC236}">
                <a16:creationId xmlns:a16="http://schemas.microsoft.com/office/drawing/2014/main" id="{DE7D0EAE-783C-4C72-9D03-6B5BD1FCDCA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62768" y="217705"/>
            <a:ext cx="4424479" cy="2945966"/>
          </a:xfrm>
          <a:prstGeom prst="rect">
            <a:avLst/>
          </a:prstGeom>
        </p:spPr>
      </p:pic>
      <p:pic>
        <p:nvPicPr>
          <p:cNvPr id="11" name="Picture 10" descr="A group of young men playing a game of football&#10;&#10;Description generated with very high confidence">
            <a:extLst>
              <a:ext uri="{FF2B5EF4-FFF2-40B4-BE49-F238E27FC236}">
                <a16:creationId xmlns:a16="http://schemas.microsoft.com/office/drawing/2014/main" id="{6D8D8B19-D840-4AC5-B727-8200A8C88A5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52400" y="3695952"/>
            <a:ext cx="4572000" cy="2962656"/>
          </a:xfrm>
          <a:prstGeom prst="rect">
            <a:avLst/>
          </a:prstGeom>
        </p:spPr>
      </p:pic>
      <p:pic>
        <p:nvPicPr>
          <p:cNvPr id="8" name="Picture 7" descr="A picture containing text&#10;&#10;Description generated with high confidence">
            <a:extLst>
              <a:ext uri="{FF2B5EF4-FFF2-40B4-BE49-F238E27FC236}">
                <a16:creationId xmlns:a16="http://schemas.microsoft.com/office/drawing/2014/main" id="{2D233DF5-AFAD-476F-A50D-1E371E67B05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776718" y="3385402"/>
            <a:ext cx="3913505" cy="2814977"/>
          </a:xfrm>
          <a:prstGeom prst="rect">
            <a:avLst/>
          </a:prstGeom>
        </p:spPr>
      </p:pic>
      <p:pic>
        <p:nvPicPr>
          <p:cNvPr id="5" name="Picture 4" descr="A group of people on a sidewalk in front of a store&#10;&#10;Description generated with very high confidence">
            <a:extLst>
              <a:ext uri="{FF2B5EF4-FFF2-40B4-BE49-F238E27FC236}">
                <a16:creationId xmlns:a16="http://schemas.microsoft.com/office/drawing/2014/main" id="{1C6FA698-8D70-477C-84FD-8772199A4984}"/>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14450" y="283200"/>
            <a:ext cx="3696324" cy="2418080"/>
          </a:xfrm>
          <a:prstGeom prst="rect">
            <a:avLst/>
          </a:prstGeom>
        </p:spPr>
      </p:pic>
      <p:sp>
        <p:nvSpPr>
          <p:cNvPr id="2" name="Title 1"/>
          <p:cNvSpPr>
            <a:spLocks noGrp="1"/>
          </p:cNvSpPr>
          <p:nvPr>
            <p:ph type="title"/>
          </p:nvPr>
        </p:nvSpPr>
        <p:spPr/>
        <p:txBody>
          <a:bodyPr>
            <a:normAutofit/>
          </a:bodyPr>
          <a:lstStyle/>
          <a:p>
            <a:br>
              <a:rPr lang="en-GB" dirty="0"/>
            </a:br>
            <a:endParaRPr lang="en-GB" dirty="0"/>
          </a:p>
        </p:txBody>
      </p:sp>
    </p:spTree>
    <p:extLst>
      <p:ext uri="{BB962C8B-B14F-4D97-AF65-F5344CB8AC3E}">
        <p14:creationId xmlns:p14="http://schemas.microsoft.com/office/powerpoint/2010/main" val="16335119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le 1"/>
          <p:cNvSpPr txBox="1">
            <a:spLocks noGrp="1"/>
          </p:cNvSpPr>
          <p:nvPr>
            <p:ph type="title"/>
          </p:nvPr>
        </p:nvSpPr>
        <p:spPr>
          <a:xfrm>
            <a:off x="838200" y="365125"/>
            <a:ext cx="10515600" cy="1325563"/>
          </a:xfrm>
          <a:prstGeom prst="rect">
            <a:avLst/>
          </a:prstGeom>
          <a:solidFill>
            <a:schemeClr val="accent2">
              <a:lumMod val="20000"/>
              <a:lumOff val="80000"/>
            </a:schemeClr>
          </a:solidFill>
        </p:spPr>
        <p:txBody>
          <a:bodyPr/>
          <a:lstStyle/>
          <a:p>
            <a:r>
              <a:rPr dirty="0">
                <a:latin typeface="Comic Sans MS" panose="030F0702030302020204" pitchFamily="66" charset="0"/>
              </a:rPr>
              <a:t>For </a:t>
            </a:r>
            <a:r>
              <a:rPr dirty="0" err="1">
                <a:latin typeface="Comic Sans MS" panose="030F0702030302020204" pitchFamily="66" charset="0"/>
              </a:rPr>
              <a:t>Alevis</a:t>
            </a:r>
            <a:r>
              <a:rPr dirty="0">
                <a:latin typeface="Comic Sans MS" panose="030F0702030302020204" pitchFamily="66" charset="0"/>
              </a:rPr>
              <a:t>, the </a:t>
            </a:r>
            <a:r>
              <a:rPr dirty="0" err="1">
                <a:latin typeface="Comic Sans MS" panose="030F0702030302020204" pitchFamily="66" charset="0"/>
              </a:rPr>
              <a:t>Cemevi</a:t>
            </a:r>
            <a:r>
              <a:rPr dirty="0">
                <a:latin typeface="Comic Sans MS" panose="030F0702030302020204" pitchFamily="66" charset="0"/>
              </a:rPr>
              <a:t> is a very important place.</a:t>
            </a:r>
          </a:p>
        </p:txBody>
      </p:sp>
      <p:pic>
        <p:nvPicPr>
          <p:cNvPr id="150" name="Content Placeholder 5" descr="Content Placeholder 5"/>
          <p:cNvPicPr>
            <a:picLocks noChangeAspect="1"/>
          </p:cNvPicPr>
          <p:nvPr/>
        </p:nvPicPr>
        <p:blipFill>
          <a:blip r:embed="rId3">
            <a:extLst/>
          </a:blip>
          <a:stretch>
            <a:fillRect/>
          </a:stretch>
        </p:blipFill>
        <p:spPr>
          <a:xfrm>
            <a:off x="317500" y="2205681"/>
            <a:ext cx="5600549" cy="3731366"/>
          </a:xfrm>
          <a:prstGeom prst="rect">
            <a:avLst/>
          </a:prstGeom>
          <a:ln w="12700">
            <a:miter lim="400000"/>
          </a:ln>
        </p:spPr>
      </p:pic>
      <p:pic>
        <p:nvPicPr>
          <p:cNvPr id="151" name="IMG_0715.JPG" descr="IMG_0715.JPG"/>
          <p:cNvPicPr>
            <a:picLocks noChangeAspect="1"/>
          </p:cNvPicPr>
          <p:nvPr/>
        </p:nvPicPr>
        <p:blipFill>
          <a:blip r:embed="rId4">
            <a:extLst/>
          </a:blip>
          <a:stretch>
            <a:fillRect/>
          </a:stretch>
        </p:blipFill>
        <p:spPr>
          <a:xfrm>
            <a:off x="6153249" y="2205681"/>
            <a:ext cx="5597049" cy="3731366"/>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itle 1"/>
          <p:cNvSpPr txBox="1">
            <a:spLocks noGrp="1"/>
          </p:cNvSpPr>
          <p:nvPr>
            <p:ph type="title"/>
          </p:nvPr>
        </p:nvSpPr>
        <p:spPr>
          <a:xfrm>
            <a:off x="838200" y="365125"/>
            <a:ext cx="10515600" cy="999651"/>
          </a:xfrm>
          <a:prstGeom prst="rect">
            <a:avLst/>
          </a:prstGeom>
          <a:solidFill>
            <a:schemeClr val="accent2">
              <a:lumMod val="20000"/>
              <a:lumOff val="80000"/>
            </a:schemeClr>
          </a:solidFill>
        </p:spPr>
        <p:txBody>
          <a:bodyPr/>
          <a:lstStyle/>
          <a:p>
            <a:r>
              <a:rPr dirty="0">
                <a:latin typeface="Comic Sans MS" panose="030F0702030302020204" pitchFamily="66" charset="0"/>
              </a:rPr>
              <a:t>What do you </a:t>
            </a:r>
            <a:r>
              <a:rPr lang="en-GB" dirty="0">
                <a:latin typeface="Comic Sans MS" panose="030F0702030302020204" pitchFamily="66" charset="0"/>
              </a:rPr>
              <a:t>see in a </a:t>
            </a:r>
            <a:r>
              <a:rPr lang="en-GB" dirty="0" err="1">
                <a:latin typeface="Comic Sans MS" panose="030F0702030302020204" pitchFamily="66" charset="0"/>
              </a:rPr>
              <a:t>Cemevi</a:t>
            </a:r>
            <a:r>
              <a:rPr dirty="0">
                <a:latin typeface="Comic Sans MS" panose="030F0702030302020204" pitchFamily="66" charset="0"/>
              </a:rPr>
              <a:t>?</a:t>
            </a:r>
          </a:p>
        </p:txBody>
      </p:sp>
      <p:sp>
        <p:nvSpPr>
          <p:cNvPr id="2" name="TextBox 1"/>
          <p:cNvSpPr txBox="1"/>
          <p:nvPr/>
        </p:nvSpPr>
        <p:spPr>
          <a:xfrm>
            <a:off x="1392865" y="1637414"/>
            <a:ext cx="382772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mj-lt"/>
              <a:ea typeface="+mj-ea"/>
              <a:cs typeface="+mj-cs"/>
              <a:sym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314" y="1637414"/>
            <a:ext cx="2860431" cy="214532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2682" y="1640931"/>
            <a:ext cx="3807655" cy="214180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314" y="4246081"/>
            <a:ext cx="3892062" cy="218822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70274" y="1677512"/>
            <a:ext cx="3084941" cy="206512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9286" y="4246081"/>
            <a:ext cx="2917626" cy="218822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41463" y="4246081"/>
            <a:ext cx="3282330" cy="2188220"/>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itle 1"/>
          <p:cNvSpPr txBox="1">
            <a:spLocks noGrp="1"/>
          </p:cNvSpPr>
          <p:nvPr>
            <p:ph type="title"/>
          </p:nvPr>
        </p:nvSpPr>
        <p:spPr>
          <a:xfrm>
            <a:off x="375063" y="382073"/>
            <a:ext cx="10515600" cy="996351"/>
          </a:xfrm>
          <a:prstGeom prst="rect">
            <a:avLst/>
          </a:prstGeom>
          <a:solidFill>
            <a:schemeClr val="accent2">
              <a:lumMod val="20000"/>
              <a:lumOff val="80000"/>
            </a:schemeClr>
          </a:solidFill>
        </p:spPr>
        <p:txBody>
          <a:bodyPr/>
          <a:lstStyle/>
          <a:p>
            <a:r>
              <a:rPr lang="en-GB" dirty="0">
                <a:latin typeface="Comic Sans MS" panose="030F0702030302020204" pitchFamily="66" charset="0"/>
              </a:rPr>
              <a:t>What is happening in these pictures?</a:t>
            </a:r>
            <a:endParaRPr dirty="0">
              <a:latin typeface="Comic Sans MS" panose="030F0702030302020204" pitchFamily="66" charset="0"/>
            </a:endParaRPr>
          </a:p>
        </p:txBody>
      </p:sp>
      <p:pic>
        <p:nvPicPr>
          <p:cNvPr id="162"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2195" y="4024195"/>
            <a:ext cx="2628969" cy="2628969"/>
          </a:xfrm>
          <a:prstGeom prst="rect">
            <a:avLst/>
          </a:prstGeom>
          <a:ln w="12700">
            <a:miter lim="400000"/>
          </a:ln>
        </p:spPr>
      </p:pic>
      <p:pic>
        <p:nvPicPr>
          <p:cNvPr id="163" name="14670905_1251496231579335_1902748959816430847_n.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129" y="4011062"/>
            <a:ext cx="3522802" cy="2642102"/>
          </a:xfrm>
          <a:prstGeom prst="rect">
            <a:avLst/>
          </a:prstGeom>
          <a:ln w="12700">
            <a:miter lim="400000"/>
          </a:ln>
        </p:spPr>
      </p:pic>
      <p:pic>
        <p:nvPicPr>
          <p:cNvPr id="8" name="10391640_555442741297786_251947555312071421_n.jpg" descr="10391640_555442741297786_251947555312071421_n.jpg"/>
          <p:cNvPicPr>
            <a:picLocks noChangeAspect="1"/>
          </p:cNvPicPr>
          <p:nvPr/>
        </p:nvPicPr>
        <p:blipFill>
          <a:blip r:embed="rId5">
            <a:extLst/>
          </a:blip>
          <a:srcRect l="7191" t="15087"/>
          <a:stretch>
            <a:fillRect/>
          </a:stretch>
        </p:blipFill>
        <p:spPr>
          <a:xfrm>
            <a:off x="6728346" y="1502591"/>
            <a:ext cx="3930555" cy="2397437"/>
          </a:xfrm>
          <a:prstGeom prst="rect">
            <a:avLst/>
          </a:prstGeom>
          <a:ln w="12700">
            <a:miter lim="400000"/>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09896" y="1502591"/>
            <a:ext cx="4264184" cy="2397437"/>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50629" y="4024195"/>
            <a:ext cx="2041867" cy="2722489"/>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0" fill="hold" grpId="1" nodeType="clickEffect">
                                  <p:stCondLst>
                                    <p:cond delay="0"/>
                                  </p:stCondLst>
                                  <p:iterate>
                                    <p:tmAbs val="0"/>
                                  </p:iterate>
                                  <p:childTnLst>
                                    <p:set>
                                      <p:cBhvr>
                                        <p:cTn id="6" fill="hold"/>
                                        <p:tgtEl>
                                          <p:spTgt spid="162"/>
                                        </p:tgtEl>
                                        <p:attrNameLst>
                                          <p:attrName>style.visibility</p:attrName>
                                        </p:attrNameLst>
                                      </p:cBhvr>
                                      <p:to>
                                        <p:strVal val="visible"/>
                                      </p:to>
                                    </p:set>
                                    <p:anim calcmode="lin" valueType="num">
                                      <p:cBhvr>
                                        <p:cTn id="7" dur="1000" fill="hold"/>
                                        <p:tgtEl>
                                          <p:spTgt spid="162"/>
                                        </p:tgtEl>
                                        <p:attrNameLst>
                                          <p:attrName>ppt_w</p:attrName>
                                        </p:attrNameLst>
                                      </p:cBhvr>
                                      <p:tavLst>
                                        <p:tav tm="0">
                                          <p:val>
                                            <p:fltVal val="0"/>
                                          </p:val>
                                        </p:tav>
                                        <p:tav tm="100000">
                                          <p:val>
                                            <p:strVal val="#ppt_w"/>
                                          </p:val>
                                        </p:tav>
                                      </p:tavLst>
                                    </p:anim>
                                    <p:anim calcmode="lin" valueType="num">
                                      <p:cBhvr>
                                        <p:cTn id="8" dur="1000" fill="hold"/>
                                        <p:tgtEl>
                                          <p:spTgt spid="162"/>
                                        </p:tgtEl>
                                        <p:attrNameLst>
                                          <p:attrName>ppt_h</p:attrName>
                                        </p:attrNameLst>
                                      </p:cBhvr>
                                      <p:tavLst>
                                        <p:tav tm="0">
                                          <p:val>
                                            <p:fltVal val="0"/>
                                          </p:val>
                                        </p:tav>
                                        <p:tav tm="100000">
                                          <p:val>
                                            <p:strVal val="#ppt_h"/>
                                          </p:val>
                                        </p:tav>
                                      </p:tavLst>
                                    </p:anim>
                                    <p:anim calcmode="lin" valueType="num">
                                      <p:cBhvr>
                                        <p:cTn id="9" dur="1000" fill="hold"/>
                                        <p:tgtEl>
                                          <p:spTgt spid="1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itle 4"/>
          <p:cNvSpPr txBox="1">
            <a:spLocks noGrp="1"/>
          </p:cNvSpPr>
          <p:nvPr>
            <p:ph type="title"/>
          </p:nvPr>
        </p:nvSpPr>
        <p:spPr>
          <a:xfrm>
            <a:off x="173694" y="50332"/>
            <a:ext cx="2200939" cy="1545562"/>
          </a:xfrm>
          <a:prstGeom prst="rect">
            <a:avLst/>
          </a:prstGeom>
          <a:solidFill>
            <a:schemeClr val="accent2">
              <a:lumMod val="20000"/>
              <a:lumOff val="80000"/>
            </a:schemeClr>
          </a:solidFill>
        </p:spPr>
        <p:txBody>
          <a:bodyPr>
            <a:normAutofit/>
          </a:bodyPr>
          <a:lstStyle/>
          <a:p>
            <a:r>
              <a:rPr lang="en-GB" dirty="0">
                <a:latin typeface="Comic Sans MS" panose="030F0702030302020204" pitchFamily="66" charset="0"/>
              </a:rPr>
              <a:t>  </a:t>
            </a:r>
            <a:r>
              <a:rPr lang="en-GB" u="sng" dirty="0">
                <a:latin typeface="Comic Sans MS" panose="030F0702030302020204" pitchFamily="66" charset="0"/>
              </a:rPr>
              <a:t>Task</a:t>
            </a:r>
            <a:endParaRPr dirty="0">
              <a:latin typeface="Comic Sans MS" panose="030F0702030302020204" pitchFamily="66" charset="0"/>
            </a:endParaRPr>
          </a:p>
        </p:txBody>
      </p:sp>
      <p:sp>
        <p:nvSpPr>
          <p:cNvPr id="175" name="Content Placeholder 5"/>
          <p:cNvSpPr txBox="1">
            <a:spLocks noGrp="1"/>
          </p:cNvSpPr>
          <p:nvPr>
            <p:ph type="body" idx="1"/>
          </p:nvPr>
        </p:nvSpPr>
        <p:spPr>
          <a:xfrm>
            <a:off x="2652010" y="365125"/>
            <a:ext cx="8905406" cy="1887893"/>
          </a:xfrm>
          <a:prstGeom prst="rect">
            <a:avLst/>
          </a:prstGeom>
        </p:spPr>
        <p:txBody>
          <a:bodyPr>
            <a:normAutofit/>
          </a:bodyPr>
          <a:lstStyle/>
          <a:p>
            <a:pPr marL="0" indent="0">
              <a:buNone/>
            </a:pPr>
            <a:r>
              <a:rPr lang="en-GB" sz="4800" dirty="0">
                <a:latin typeface="Comic Sans MS" panose="030F0702030302020204" pitchFamily="66" charset="0"/>
              </a:rPr>
              <a:t>Why do </a:t>
            </a:r>
            <a:r>
              <a:rPr lang="en-GB" sz="4800" dirty="0" err="1">
                <a:latin typeface="Comic Sans MS" panose="030F0702030302020204" pitchFamily="66" charset="0"/>
              </a:rPr>
              <a:t>Alevis</a:t>
            </a:r>
            <a:r>
              <a:rPr lang="en-GB" sz="4800" dirty="0">
                <a:latin typeface="Comic Sans MS" panose="030F0702030302020204" pitchFamily="66" charset="0"/>
              </a:rPr>
              <a:t> go to a </a:t>
            </a:r>
            <a:r>
              <a:rPr lang="en-GB" sz="4800" dirty="0" err="1">
                <a:latin typeface="Comic Sans MS" panose="030F0702030302020204" pitchFamily="66" charset="0"/>
              </a:rPr>
              <a:t>Cemevi</a:t>
            </a:r>
            <a:r>
              <a:rPr lang="en-GB" sz="4800" dirty="0">
                <a:latin typeface="Comic Sans MS" panose="030F0702030302020204" pitchFamily="66" charset="0"/>
              </a:rPr>
              <a:t>?</a:t>
            </a:r>
            <a:endParaRPr sz="4800" dirty="0">
              <a:latin typeface="Comic Sans MS" panose="030F0702030302020204" pitchFamily="66" charset="0"/>
            </a:endParaRPr>
          </a:p>
        </p:txBody>
      </p:sp>
      <p:sp>
        <p:nvSpPr>
          <p:cNvPr id="4" name="Content Placeholder 5">
            <a:extLst>
              <a:ext uri="{FF2B5EF4-FFF2-40B4-BE49-F238E27FC236}">
                <a16:creationId xmlns:a16="http://schemas.microsoft.com/office/drawing/2014/main" id="{58E8824F-51B6-4F46-B4CE-2065BDA13A64}"/>
              </a:ext>
            </a:extLst>
          </p:cNvPr>
          <p:cNvSpPr txBox="1">
            <a:spLocks/>
          </p:cNvSpPr>
          <p:nvPr/>
        </p:nvSpPr>
        <p:spPr>
          <a:xfrm>
            <a:off x="1858780" y="2227531"/>
            <a:ext cx="3207895" cy="3897589"/>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lnSpcReduction="1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a:lstStyle>
          <a:p>
            <a:pPr hangingPunct="1"/>
            <a:r>
              <a:rPr lang="en-GB" dirty="0"/>
              <a:t>Feelings?</a:t>
            </a:r>
          </a:p>
          <a:p>
            <a:pPr hangingPunct="1"/>
            <a:endParaRPr lang="en-GB" dirty="0"/>
          </a:p>
          <a:p>
            <a:pPr hangingPunct="1"/>
            <a:r>
              <a:rPr lang="en-GB" dirty="0"/>
              <a:t>Beliefs?</a:t>
            </a:r>
          </a:p>
          <a:p>
            <a:pPr hangingPunct="1"/>
            <a:endParaRPr lang="en-GB" dirty="0"/>
          </a:p>
          <a:p>
            <a:pPr hangingPunct="1"/>
            <a:r>
              <a:rPr lang="en-GB" dirty="0"/>
              <a:t>Actions?</a:t>
            </a:r>
          </a:p>
          <a:p>
            <a:pPr hangingPunct="1"/>
            <a:endParaRPr lang="en-GB" dirty="0"/>
          </a:p>
          <a:p>
            <a:pPr hangingPunct="1"/>
            <a:r>
              <a:rPr lang="en-GB" dirty="0"/>
              <a:t>Sharing with others?</a:t>
            </a:r>
          </a:p>
        </p:txBody>
      </p:sp>
      <p:pic>
        <p:nvPicPr>
          <p:cNvPr id="6" name="Picture 5">
            <a:extLst>
              <a:ext uri="{FF2B5EF4-FFF2-40B4-BE49-F238E27FC236}">
                <a16:creationId xmlns:a16="http://schemas.microsoft.com/office/drawing/2014/main" id="{55CE22B9-8DE5-4EA2-B1DB-753CCBE129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9905" y="1476488"/>
            <a:ext cx="3324111" cy="5016387"/>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134</TotalTime>
  <Words>712</Words>
  <Application>Microsoft Office PowerPoint</Application>
  <PresentationFormat>Widescreen</PresentationFormat>
  <Paragraphs>30</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Comic Sans MS</vt:lpstr>
      <vt:lpstr>Office Theme</vt:lpstr>
      <vt:lpstr>Why is the Cemevi important to Alevis?</vt:lpstr>
      <vt:lpstr>LO I can understand different ways the Cemevi is used by Alevis.</vt:lpstr>
      <vt:lpstr>What makes a place special and important to people?</vt:lpstr>
      <vt:lpstr> </vt:lpstr>
      <vt:lpstr>For Alevis, the Cemevi is a very important place.</vt:lpstr>
      <vt:lpstr>What do you see in a Cemevi?</vt:lpstr>
      <vt:lpstr>What is happening in these pictures?</vt:lpstr>
      <vt:lpstr>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is the cemevi important in Alevism?</dc:title>
  <dc:creator>Yesim Kurt</dc:creator>
  <cp:lastModifiedBy>bill moore</cp:lastModifiedBy>
  <cp:revision>23</cp:revision>
  <dcterms:modified xsi:type="dcterms:W3CDTF">2018-04-15T08:38:08Z</dcterms:modified>
</cp:coreProperties>
</file>