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R2JLD2m" ContentType="image/jpeg"/>
  <Default Extension="gif&amp;ehk=b4zPBl5tp"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6" r:id="rId8"/>
    <p:sldId id="267" r:id="rId9"/>
    <p:sldId id="265" r:id="rId10"/>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221" autoAdjust="0"/>
    <p:restoredTop sz="73112" autoAdjust="0"/>
  </p:normalViewPr>
  <p:slideViewPr>
    <p:cSldViewPr snapToGrid="0">
      <p:cViewPr varScale="1">
        <p:scale>
          <a:sx n="53" d="100"/>
          <a:sy n="53" d="100"/>
        </p:scale>
        <p:origin x="1410" y="66"/>
      </p:cViewPr>
      <p:guideLst>
        <p:guide orient="horz" pos="2160"/>
        <p:guide pos="3840"/>
      </p:guideLst>
    </p:cSldViewPr>
  </p:slideViewPr>
  <p:notesTextViewPr>
    <p:cViewPr>
      <p:scale>
        <a:sx n="1" d="1"/>
        <a:sy n="1" d="1"/>
      </p:scale>
      <p:origin x="0" y="0"/>
    </p:cViewPr>
  </p:notesTextViewPr>
  <p:sorterViewPr>
    <p:cViewPr>
      <p:scale>
        <a:sx n="160" d="100"/>
        <a:sy n="160" d="100"/>
      </p:scale>
      <p:origin x="0" y="-1032"/>
    </p:cViewPr>
  </p:sorterViewPr>
  <p:notesViewPr>
    <p:cSldViewPr snapToGrid="0">
      <p:cViewPr varScale="1">
        <p:scale>
          <a:sx n="55" d="100"/>
          <a:sy n="55" d="100"/>
        </p:scale>
        <p:origin x="2874"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161487DC-753F-4CF3-9F47-3B312B434B52}" type="datetimeFigureOut">
              <a:rPr lang="en-GB" smtClean="0"/>
              <a:t>15/04/2018</a:t>
            </a:fld>
            <a:endParaRPr lang="en-GB"/>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680BC37C-845C-4F27-BF0A-09F1455579F5}" type="slidenum">
              <a:rPr lang="en-GB" smtClean="0"/>
              <a:t>‹#›</a:t>
            </a:fld>
            <a:endParaRPr lang="en-GB"/>
          </a:p>
        </p:txBody>
      </p:sp>
    </p:spTree>
    <p:extLst>
      <p:ext uri="{BB962C8B-B14F-4D97-AF65-F5344CB8AC3E}">
        <p14:creationId xmlns:p14="http://schemas.microsoft.com/office/powerpoint/2010/main" val="530371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Ask children how they help others in the school, at home and elsewhere. Why do they do this?</a:t>
            </a:r>
          </a:p>
        </p:txBody>
      </p:sp>
      <p:sp>
        <p:nvSpPr>
          <p:cNvPr id="4" name="Slide Number Placeholder 3"/>
          <p:cNvSpPr>
            <a:spLocks noGrp="1"/>
          </p:cNvSpPr>
          <p:nvPr>
            <p:ph type="sldNum" sz="quarter" idx="10"/>
          </p:nvPr>
        </p:nvSpPr>
        <p:spPr/>
        <p:txBody>
          <a:bodyPr/>
          <a:lstStyle/>
          <a:p>
            <a:fld id="{680BC37C-845C-4F27-BF0A-09F1455579F5}" type="slidenum">
              <a:rPr lang="en-GB" smtClean="0"/>
              <a:t>1</a:t>
            </a:fld>
            <a:endParaRPr lang="en-GB"/>
          </a:p>
        </p:txBody>
      </p:sp>
    </p:spTree>
    <p:extLst>
      <p:ext uri="{BB962C8B-B14F-4D97-AF65-F5344CB8AC3E}">
        <p14:creationId xmlns:p14="http://schemas.microsoft.com/office/powerpoint/2010/main" val="361623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Encourage the children to reflect on what this means. </a:t>
            </a:r>
          </a:p>
          <a:p>
            <a:endParaRPr lang="en-GB" dirty="0"/>
          </a:p>
          <a:p>
            <a:r>
              <a:rPr lang="en-GB" dirty="0"/>
              <a:t>Ask what help children need in order to get through life and who will provide that help.</a:t>
            </a:r>
          </a:p>
          <a:p>
            <a:endParaRPr lang="en-GB" dirty="0"/>
          </a:p>
          <a:p>
            <a:r>
              <a:rPr lang="en-GB" dirty="0"/>
              <a:t>Can anyone live through life without the help of others?</a:t>
            </a:r>
          </a:p>
          <a:p>
            <a:endParaRPr lang="en-GB" dirty="0"/>
          </a:p>
          <a:p>
            <a:r>
              <a:rPr lang="en-GB" dirty="0"/>
              <a:t>Do we have a duty to help ALL people?</a:t>
            </a:r>
          </a:p>
          <a:p>
            <a:endParaRPr lang="en-GB" dirty="0"/>
          </a:p>
          <a:p>
            <a:r>
              <a:rPr lang="en-GB" dirty="0"/>
              <a:t>What about bad people? Should we help only good people? Develop here the idea that all people have some good and bad in them. Whom should we help? (Maybe link to Good Samaritan if you have done this before.)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Imagine what life would be like if no-one helped others.</a:t>
            </a:r>
          </a:p>
        </p:txBody>
      </p:sp>
      <p:sp>
        <p:nvSpPr>
          <p:cNvPr id="4" name="Slide Number Placeholder 3"/>
          <p:cNvSpPr>
            <a:spLocks noGrp="1"/>
          </p:cNvSpPr>
          <p:nvPr>
            <p:ph type="sldNum" sz="quarter" idx="10"/>
          </p:nvPr>
        </p:nvSpPr>
        <p:spPr/>
        <p:txBody>
          <a:bodyPr/>
          <a:lstStyle/>
          <a:p>
            <a:fld id="{680BC37C-845C-4F27-BF0A-09F1455579F5}" type="slidenum">
              <a:rPr lang="en-GB" smtClean="0"/>
              <a:t>2</a:t>
            </a:fld>
            <a:endParaRPr lang="en-GB"/>
          </a:p>
        </p:txBody>
      </p:sp>
    </p:spTree>
    <p:extLst>
      <p:ext uri="{BB962C8B-B14F-4D97-AF65-F5344CB8AC3E}">
        <p14:creationId xmlns:p14="http://schemas.microsoft.com/office/powerpoint/2010/main" val="287277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What do we mean by ‘We are all equal’? Is this the same as we are all the same? </a:t>
            </a:r>
          </a:p>
        </p:txBody>
      </p:sp>
      <p:sp>
        <p:nvSpPr>
          <p:cNvPr id="4" name="Slide Number Placeholder 3"/>
          <p:cNvSpPr>
            <a:spLocks noGrp="1"/>
          </p:cNvSpPr>
          <p:nvPr>
            <p:ph type="sldNum" sz="quarter" idx="10"/>
          </p:nvPr>
        </p:nvSpPr>
        <p:spPr/>
        <p:txBody>
          <a:bodyPr/>
          <a:lstStyle/>
          <a:p>
            <a:fld id="{680BC37C-845C-4F27-BF0A-09F1455579F5}" type="slidenum">
              <a:rPr lang="en-GB" smtClean="0"/>
              <a:t>3</a:t>
            </a:fld>
            <a:endParaRPr lang="en-GB"/>
          </a:p>
        </p:txBody>
      </p:sp>
    </p:spTree>
    <p:extLst>
      <p:ext uri="{BB962C8B-B14F-4D97-AF65-F5344CB8AC3E}">
        <p14:creationId xmlns:p14="http://schemas.microsoft.com/office/powerpoint/2010/main" val="269406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Encourage pupils to explore what the second bullet point means.</a:t>
            </a:r>
          </a:p>
          <a:p>
            <a:r>
              <a:rPr lang="en-GB" dirty="0"/>
              <a:t>If we all have something of God inside us, what does that mean we should think about</a:t>
            </a:r>
          </a:p>
          <a:p>
            <a:pPr marL="241562" indent="-241562">
              <a:buFont typeface="+mj-lt"/>
              <a:buAutoNum type="alphaLcPeriod"/>
            </a:pPr>
            <a:r>
              <a:rPr lang="en-GB" dirty="0"/>
              <a:t>Ourselves?</a:t>
            </a:r>
          </a:p>
          <a:p>
            <a:pPr marL="241562" indent="-241562">
              <a:buFont typeface="+mj-lt"/>
              <a:buAutoNum type="alphaLcPeriod"/>
            </a:pPr>
            <a:r>
              <a:rPr lang="en-GB" dirty="0"/>
              <a:t>Other people?</a:t>
            </a:r>
          </a:p>
          <a:p>
            <a:pPr marL="241562" indent="-241562">
              <a:buFont typeface="+mj-lt"/>
              <a:buAutoNum type="alphaLcPeriod"/>
            </a:pPr>
            <a:r>
              <a:rPr lang="en-GB" dirty="0"/>
              <a:t>(possible extension discussion to get pupils to think about authority and purpose in a community: Who is the most important person in this school?)</a:t>
            </a:r>
          </a:p>
          <a:p>
            <a:pPr marL="241562" indent="-241562">
              <a:buFont typeface="+mj-lt"/>
              <a:buAutoNum type="alphaLcPeriod"/>
            </a:pPr>
            <a:endParaRPr lang="en-GB" dirty="0"/>
          </a:p>
          <a:p>
            <a:r>
              <a:rPr lang="en-GB" dirty="0"/>
              <a:t>Get pupils to make the link with the Golden </a:t>
            </a:r>
            <a:r>
              <a:rPr lang="en-GB"/>
              <a:t>Rule </a:t>
            </a:r>
            <a:r>
              <a:rPr lang="en-GB" sz="1200" kern="1200">
                <a:solidFill>
                  <a:schemeClr val="tx1"/>
                </a:solidFill>
                <a:effectLst/>
                <a:latin typeface="+mn-lt"/>
                <a:ea typeface="+mn-ea"/>
                <a:cs typeface="+mn-cs"/>
              </a:rPr>
              <a:t>(‘Treat others as you would want to be treated’</a:t>
            </a:r>
            <a:r>
              <a:rPr lang="en-GB"/>
              <a:t>). </a:t>
            </a:r>
            <a:r>
              <a:rPr lang="en-GB" dirty="0"/>
              <a:t>If there are children from different faiths and cultures, they may well know the version related to their belief and these can be shared and explored.</a:t>
            </a:r>
          </a:p>
        </p:txBody>
      </p:sp>
      <p:sp>
        <p:nvSpPr>
          <p:cNvPr id="4" name="Slide Number Placeholder 3"/>
          <p:cNvSpPr>
            <a:spLocks noGrp="1"/>
          </p:cNvSpPr>
          <p:nvPr>
            <p:ph type="sldNum" sz="quarter" idx="10"/>
          </p:nvPr>
        </p:nvSpPr>
        <p:spPr/>
        <p:txBody>
          <a:bodyPr/>
          <a:lstStyle/>
          <a:p>
            <a:fld id="{680BC37C-845C-4F27-BF0A-09F1455579F5}" type="slidenum">
              <a:rPr lang="en-GB" smtClean="0"/>
              <a:t>4</a:t>
            </a:fld>
            <a:endParaRPr lang="en-GB"/>
          </a:p>
        </p:txBody>
      </p:sp>
    </p:spTree>
    <p:extLst>
      <p:ext uri="{BB962C8B-B14F-4D97-AF65-F5344CB8AC3E}">
        <p14:creationId xmlns:p14="http://schemas.microsoft.com/office/powerpoint/2010/main" val="288769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Look also at the seated people. </a:t>
            </a:r>
          </a:p>
          <a:p>
            <a:r>
              <a:rPr lang="en-GB" dirty="0"/>
              <a:t>What do the body postures and facial expressions show? Explore this maybe through drama if there is time. Compare with opposite body postures such as arrogant (big-headed); angry; elated (excited and happy). Explore ideas such as humility, respect, thoughtful, serious…etc.</a:t>
            </a:r>
          </a:p>
          <a:p>
            <a:endParaRPr lang="en-GB" dirty="0"/>
          </a:p>
          <a:p>
            <a:r>
              <a:rPr lang="en-GB" i="1" dirty="0"/>
              <a:t>.</a:t>
            </a:r>
          </a:p>
        </p:txBody>
      </p:sp>
      <p:sp>
        <p:nvSpPr>
          <p:cNvPr id="4" name="Slide Number Placeholder 3"/>
          <p:cNvSpPr>
            <a:spLocks noGrp="1"/>
          </p:cNvSpPr>
          <p:nvPr>
            <p:ph type="sldNum" sz="quarter" idx="10"/>
          </p:nvPr>
        </p:nvSpPr>
        <p:spPr/>
        <p:txBody>
          <a:bodyPr/>
          <a:lstStyle/>
          <a:p>
            <a:fld id="{680BC37C-845C-4F27-BF0A-09F1455579F5}" type="slidenum">
              <a:rPr lang="en-GB" smtClean="0"/>
              <a:t>5</a:t>
            </a:fld>
            <a:endParaRPr lang="en-GB"/>
          </a:p>
        </p:txBody>
      </p:sp>
    </p:spTree>
    <p:extLst>
      <p:ext uri="{BB962C8B-B14F-4D97-AF65-F5344CB8AC3E}">
        <p14:creationId xmlns:p14="http://schemas.microsoft.com/office/powerpoint/2010/main" val="121342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 Ask pupils if they remember any of this from KS1.</a:t>
            </a:r>
          </a:p>
          <a:p>
            <a:r>
              <a:rPr lang="en-GB" dirty="0"/>
              <a:t>Explain we will now be asking some more difficult questions that they would not have been able to do in KS1 and may find challenging now.</a:t>
            </a:r>
          </a:p>
          <a:p>
            <a:r>
              <a:rPr lang="en-GB" dirty="0"/>
              <a:t>“We will help each other out in our thinking and I am sure that you will all be able to respond to these harder questions. </a:t>
            </a:r>
          </a:p>
          <a:p>
            <a:r>
              <a:rPr lang="en-GB" dirty="0"/>
              <a:t>Let us think and work together – does anyone know a good word meaning working together? Collaborate!”</a:t>
            </a:r>
          </a:p>
          <a:p>
            <a:r>
              <a:rPr lang="en-GB" dirty="0"/>
              <a:t>As you watch the video clip, stop and discuss to help pupils, as described in note 7</a:t>
            </a:r>
          </a:p>
        </p:txBody>
      </p:sp>
      <p:sp>
        <p:nvSpPr>
          <p:cNvPr id="4" name="Slide Number Placeholder 3"/>
          <p:cNvSpPr>
            <a:spLocks noGrp="1"/>
          </p:cNvSpPr>
          <p:nvPr>
            <p:ph type="sldNum" sz="quarter" idx="10"/>
          </p:nvPr>
        </p:nvSpPr>
        <p:spPr/>
        <p:txBody>
          <a:bodyPr/>
          <a:lstStyle/>
          <a:p>
            <a:fld id="{680BC37C-845C-4F27-BF0A-09F1455579F5}" type="slidenum">
              <a:rPr lang="en-GB" smtClean="0"/>
              <a:t>6</a:t>
            </a:fld>
            <a:endParaRPr lang="en-GB"/>
          </a:p>
        </p:txBody>
      </p:sp>
    </p:spTree>
    <p:extLst>
      <p:ext uri="{BB962C8B-B14F-4D97-AF65-F5344CB8AC3E}">
        <p14:creationId xmlns:p14="http://schemas.microsoft.com/office/powerpoint/2010/main" val="1579762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 This may be difficult for some </a:t>
            </a:r>
            <a:r>
              <a:rPr lang="en-GB" dirty="0" err="1"/>
              <a:t>chn</a:t>
            </a:r>
            <a:r>
              <a:rPr lang="en-GB" dirty="0"/>
              <a:t>.  You will need to facilitate discussion and collaboration!  You do not have to cover all 12 on the sheet – just focus more deeply on a few. Read the teacher notes for the 12 Services for your information.</a:t>
            </a:r>
          </a:p>
          <a:p>
            <a:endParaRPr lang="en-GB" dirty="0"/>
          </a:p>
          <a:p>
            <a:r>
              <a:rPr lang="en-GB" dirty="0"/>
              <a:t>It is important to stop the video at appropriate times and read what the function of each ‘service’ is as it has been performed. Focus then on how it helps the Cem ceremony to work and what it will make the worshipers feel, think about or do. So, for example, with the Fleece Keeper, </a:t>
            </a:r>
            <a:r>
              <a:rPr lang="en-GB" dirty="0" err="1"/>
              <a:t>Hakk</a:t>
            </a:r>
            <a:r>
              <a:rPr lang="en-GB" dirty="0"/>
              <a:t> is Truth, so what do you think this will encourage the worshippers to think about? How do you think someone standing on the Fleece will feel when they have to say or do something? How  does this bring them closer to </a:t>
            </a:r>
            <a:r>
              <a:rPr lang="en-GB" dirty="0" err="1"/>
              <a:t>Hakk</a:t>
            </a:r>
            <a:r>
              <a:rPr lang="en-GB" dirty="0"/>
              <a:t>? Why will it remind them that it is important to help other people? (You may have to revisit the belief that </a:t>
            </a:r>
            <a:r>
              <a:rPr lang="en-GB" dirty="0" err="1"/>
              <a:t>Hakk</a:t>
            </a:r>
            <a:r>
              <a:rPr lang="en-GB" dirty="0"/>
              <a:t> is in everyone, all living creatures and all of nature.</a:t>
            </a:r>
          </a:p>
          <a:p>
            <a:endParaRPr lang="en-GB" dirty="0"/>
          </a:p>
          <a:p>
            <a:r>
              <a:rPr lang="en-GB" dirty="0"/>
              <a:t>The sheets available can and should be adapted to the context and needs of your class.</a:t>
            </a:r>
          </a:p>
          <a:p>
            <a:endParaRPr lang="en-GB" dirty="0"/>
          </a:p>
        </p:txBody>
      </p:sp>
      <p:sp>
        <p:nvSpPr>
          <p:cNvPr id="4" name="Slide Number Placeholder 3"/>
          <p:cNvSpPr>
            <a:spLocks noGrp="1"/>
          </p:cNvSpPr>
          <p:nvPr>
            <p:ph type="sldNum" sz="quarter" idx="10"/>
          </p:nvPr>
        </p:nvSpPr>
        <p:spPr/>
        <p:txBody>
          <a:bodyPr/>
          <a:lstStyle/>
          <a:p>
            <a:fld id="{680BC37C-845C-4F27-BF0A-09F1455579F5}" type="slidenum">
              <a:rPr lang="en-GB" smtClean="0"/>
              <a:t>7</a:t>
            </a:fld>
            <a:endParaRPr lang="en-GB"/>
          </a:p>
        </p:txBody>
      </p:sp>
    </p:spTree>
    <p:extLst>
      <p:ext uri="{BB962C8B-B14F-4D97-AF65-F5344CB8AC3E}">
        <p14:creationId xmlns:p14="http://schemas.microsoft.com/office/powerpoint/2010/main" val="53788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381000" y="685800"/>
            <a:ext cx="6096000" cy="3429000"/>
          </a:xfrm>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rPr lang="en-GB" dirty="0"/>
              <a:t>8. Revisiting this slide, encourage pupils to recap and reflect on what they have learnt.</a:t>
            </a:r>
            <a:endParaRPr dirty="0"/>
          </a:p>
        </p:txBody>
      </p:sp>
    </p:spTree>
    <p:extLst>
      <p:ext uri="{BB962C8B-B14F-4D97-AF65-F5344CB8AC3E}">
        <p14:creationId xmlns:p14="http://schemas.microsoft.com/office/powerpoint/2010/main" val="4007327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 This can be done on something like Post it notes- children to have an opportunity</a:t>
            </a:r>
            <a:r>
              <a:rPr lang="en-GB" baseline="0" dirty="0"/>
              <a:t> to discuss what they have learnt over the 3 lessons. T to put ideas together and sum up ideas into a paragraph and stick into their books You could provide a worksheet with questions to serve as a reminder of the key features of Alevism and the role of the Cemevi. Or as a learning journal entry in their books.</a:t>
            </a:r>
            <a:endParaRPr lang="en-GB" dirty="0"/>
          </a:p>
        </p:txBody>
      </p:sp>
      <p:sp>
        <p:nvSpPr>
          <p:cNvPr id="4" name="Slide Number Placeholder 3"/>
          <p:cNvSpPr>
            <a:spLocks noGrp="1"/>
          </p:cNvSpPr>
          <p:nvPr>
            <p:ph type="sldNum" sz="quarter" idx="10"/>
          </p:nvPr>
        </p:nvSpPr>
        <p:spPr/>
        <p:txBody>
          <a:bodyPr/>
          <a:lstStyle/>
          <a:p>
            <a:fld id="{680BC37C-845C-4F27-BF0A-09F1455579F5}" type="slidenum">
              <a:rPr lang="en-GB" smtClean="0"/>
              <a:t>9</a:t>
            </a:fld>
            <a:endParaRPr lang="en-GB"/>
          </a:p>
        </p:txBody>
      </p:sp>
    </p:spTree>
    <p:extLst>
      <p:ext uri="{BB962C8B-B14F-4D97-AF65-F5344CB8AC3E}">
        <p14:creationId xmlns:p14="http://schemas.microsoft.com/office/powerpoint/2010/main" val="1540943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0621-11AF-4E3C-A402-AC465C0C2B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6F103A-9815-4E84-8513-9E1605542C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E8BC38-976E-4680-992A-EDF68E5E19D0}"/>
              </a:ext>
            </a:extLst>
          </p:cNvPr>
          <p:cNvSpPr>
            <a:spLocks noGrp="1"/>
          </p:cNvSpPr>
          <p:nvPr>
            <p:ph type="dt" sz="half" idx="10"/>
          </p:nvPr>
        </p:nvSpPr>
        <p:spPr/>
        <p:txBody>
          <a:bodyPr/>
          <a:lstStyle/>
          <a:p>
            <a:fld id="{1AB486AE-D181-485E-96FB-0F925599D6F4}" type="datetimeFigureOut">
              <a:rPr lang="en-GB" smtClean="0"/>
              <a:t>15/04/2018</a:t>
            </a:fld>
            <a:endParaRPr lang="en-GB"/>
          </a:p>
        </p:txBody>
      </p:sp>
      <p:sp>
        <p:nvSpPr>
          <p:cNvPr id="5" name="Footer Placeholder 4">
            <a:extLst>
              <a:ext uri="{FF2B5EF4-FFF2-40B4-BE49-F238E27FC236}">
                <a16:creationId xmlns:a16="http://schemas.microsoft.com/office/drawing/2014/main" id="{47B1DBA9-3C80-4A88-927E-D6E20394C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759A0F-4FCB-43AE-A3A2-135F977A0774}"/>
              </a:ext>
            </a:extLst>
          </p:cNvPr>
          <p:cNvSpPr>
            <a:spLocks noGrp="1"/>
          </p:cNvSpPr>
          <p:nvPr>
            <p:ph type="sldNum" sz="quarter" idx="12"/>
          </p:nvPr>
        </p:nvSpPr>
        <p:spPr/>
        <p:txBody>
          <a:bodyPr/>
          <a:lstStyle/>
          <a:p>
            <a:fld id="{DB9E45F7-21EE-4D47-8547-4BE7BA5B30EB}" type="slidenum">
              <a:rPr lang="en-GB" smtClean="0"/>
              <a:t>‹#›</a:t>
            </a:fld>
            <a:endParaRPr lang="en-GB"/>
          </a:p>
        </p:txBody>
      </p:sp>
    </p:spTree>
    <p:extLst>
      <p:ext uri="{BB962C8B-B14F-4D97-AF65-F5344CB8AC3E}">
        <p14:creationId xmlns:p14="http://schemas.microsoft.com/office/powerpoint/2010/main" val="421472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48AE-442D-4DEE-88EE-EC2C1879AA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D35708-B1C7-41BA-B946-EFD7ED38F1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DA39AE-DC92-4B3C-86A5-CC268EFB74D2}"/>
              </a:ext>
            </a:extLst>
          </p:cNvPr>
          <p:cNvSpPr>
            <a:spLocks noGrp="1"/>
          </p:cNvSpPr>
          <p:nvPr>
            <p:ph type="dt" sz="half" idx="10"/>
          </p:nvPr>
        </p:nvSpPr>
        <p:spPr/>
        <p:txBody>
          <a:bodyPr/>
          <a:lstStyle/>
          <a:p>
            <a:fld id="{1AB486AE-D181-485E-96FB-0F925599D6F4}" type="datetimeFigureOut">
              <a:rPr lang="en-GB" smtClean="0"/>
              <a:t>15/04/2018</a:t>
            </a:fld>
            <a:endParaRPr lang="en-GB"/>
          </a:p>
        </p:txBody>
      </p:sp>
      <p:sp>
        <p:nvSpPr>
          <p:cNvPr id="5" name="Footer Placeholder 4">
            <a:extLst>
              <a:ext uri="{FF2B5EF4-FFF2-40B4-BE49-F238E27FC236}">
                <a16:creationId xmlns:a16="http://schemas.microsoft.com/office/drawing/2014/main" id="{D34E6AB0-3073-407C-A9D2-C4797F21AA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3FAEBB-8C9E-4694-BF64-A0F06F08C39C}"/>
              </a:ext>
            </a:extLst>
          </p:cNvPr>
          <p:cNvSpPr>
            <a:spLocks noGrp="1"/>
          </p:cNvSpPr>
          <p:nvPr>
            <p:ph type="sldNum" sz="quarter" idx="12"/>
          </p:nvPr>
        </p:nvSpPr>
        <p:spPr/>
        <p:txBody>
          <a:bodyPr/>
          <a:lstStyle/>
          <a:p>
            <a:fld id="{DB9E45F7-21EE-4D47-8547-4BE7BA5B30EB}" type="slidenum">
              <a:rPr lang="en-GB" smtClean="0"/>
              <a:t>‹#›</a:t>
            </a:fld>
            <a:endParaRPr lang="en-GB"/>
          </a:p>
        </p:txBody>
      </p:sp>
    </p:spTree>
    <p:extLst>
      <p:ext uri="{BB962C8B-B14F-4D97-AF65-F5344CB8AC3E}">
        <p14:creationId xmlns:p14="http://schemas.microsoft.com/office/powerpoint/2010/main" val="5476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F48C7F-B084-48EA-9225-B0C6ABC81B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ABEF26-E049-4D8F-A745-20A4CD6F18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6CC149-C680-4AD5-BA72-A00E89837B24}"/>
              </a:ext>
            </a:extLst>
          </p:cNvPr>
          <p:cNvSpPr>
            <a:spLocks noGrp="1"/>
          </p:cNvSpPr>
          <p:nvPr>
            <p:ph type="dt" sz="half" idx="10"/>
          </p:nvPr>
        </p:nvSpPr>
        <p:spPr/>
        <p:txBody>
          <a:bodyPr/>
          <a:lstStyle/>
          <a:p>
            <a:fld id="{1AB486AE-D181-485E-96FB-0F925599D6F4}" type="datetimeFigureOut">
              <a:rPr lang="en-GB" smtClean="0"/>
              <a:t>15/04/2018</a:t>
            </a:fld>
            <a:endParaRPr lang="en-GB"/>
          </a:p>
        </p:txBody>
      </p:sp>
      <p:sp>
        <p:nvSpPr>
          <p:cNvPr id="5" name="Footer Placeholder 4">
            <a:extLst>
              <a:ext uri="{FF2B5EF4-FFF2-40B4-BE49-F238E27FC236}">
                <a16:creationId xmlns:a16="http://schemas.microsoft.com/office/drawing/2014/main" id="{09A4C6EE-3D9D-4B14-B8C0-BF800C5C1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57C8EC-026C-4D81-AE21-3C8C06932A8D}"/>
              </a:ext>
            </a:extLst>
          </p:cNvPr>
          <p:cNvSpPr>
            <a:spLocks noGrp="1"/>
          </p:cNvSpPr>
          <p:nvPr>
            <p:ph type="sldNum" sz="quarter" idx="12"/>
          </p:nvPr>
        </p:nvSpPr>
        <p:spPr/>
        <p:txBody>
          <a:bodyPr/>
          <a:lstStyle/>
          <a:p>
            <a:fld id="{DB9E45F7-21EE-4D47-8547-4BE7BA5B30EB}" type="slidenum">
              <a:rPr lang="en-GB" smtClean="0"/>
              <a:t>‹#›</a:t>
            </a:fld>
            <a:endParaRPr lang="en-GB"/>
          </a:p>
        </p:txBody>
      </p:sp>
    </p:spTree>
    <p:extLst>
      <p:ext uri="{BB962C8B-B14F-4D97-AF65-F5344CB8AC3E}">
        <p14:creationId xmlns:p14="http://schemas.microsoft.com/office/powerpoint/2010/main" val="295432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5E26-346C-464F-B659-C2ACDBB333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3A88D-BD7D-4D8F-A345-DB96684B6E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CE214F-61B0-400E-B3AE-41033946583F}"/>
              </a:ext>
            </a:extLst>
          </p:cNvPr>
          <p:cNvSpPr>
            <a:spLocks noGrp="1"/>
          </p:cNvSpPr>
          <p:nvPr>
            <p:ph type="dt" sz="half" idx="10"/>
          </p:nvPr>
        </p:nvSpPr>
        <p:spPr/>
        <p:txBody>
          <a:bodyPr/>
          <a:lstStyle/>
          <a:p>
            <a:fld id="{1AB486AE-D181-485E-96FB-0F925599D6F4}" type="datetimeFigureOut">
              <a:rPr lang="en-GB" smtClean="0"/>
              <a:t>15/04/2018</a:t>
            </a:fld>
            <a:endParaRPr lang="en-GB"/>
          </a:p>
        </p:txBody>
      </p:sp>
      <p:sp>
        <p:nvSpPr>
          <p:cNvPr id="5" name="Footer Placeholder 4">
            <a:extLst>
              <a:ext uri="{FF2B5EF4-FFF2-40B4-BE49-F238E27FC236}">
                <a16:creationId xmlns:a16="http://schemas.microsoft.com/office/drawing/2014/main" id="{7799D25E-799D-4913-8E56-75864273DA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C332FC-1BA1-4518-BDBE-CA3384F96F85}"/>
              </a:ext>
            </a:extLst>
          </p:cNvPr>
          <p:cNvSpPr>
            <a:spLocks noGrp="1"/>
          </p:cNvSpPr>
          <p:nvPr>
            <p:ph type="sldNum" sz="quarter" idx="12"/>
          </p:nvPr>
        </p:nvSpPr>
        <p:spPr/>
        <p:txBody>
          <a:bodyPr/>
          <a:lstStyle/>
          <a:p>
            <a:fld id="{DB9E45F7-21EE-4D47-8547-4BE7BA5B30EB}" type="slidenum">
              <a:rPr lang="en-GB" smtClean="0"/>
              <a:t>‹#›</a:t>
            </a:fld>
            <a:endParaRPr lang="en-GB"/>
          </a:p>
        </p:txBody>
      </p:sp>
    </p:spTree>
    <p:extLst>
      <p:ext uri="{BB962C8B-B14F-4D97-AF65-F5344CB8AC3E}">
        <p14:creationId xmlns:p14="http://schemas.microsoft.com/office/powerpoint/2010/main" val="171801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62A58-1384-4E18-96D1-2392D110EC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2E2D2-7932-409A-9279-DEAF82B4AB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1DE8AB-C51B-4313-A7F3-DF54981863ED}"/>
              </a:ext>
            </a:extLst>
          </p:cNvPr>
          <p:cNvSpPr>
            <a:spLocks noGrp="1"/>
          </p:cNvSpPr>
          <p:nvPr>
            <p:ph type="dt" sz="half" idx="10"/>
          </p:nvPr>
        </p:nvSpPr>
        <p:spPr/>
        <p:txBody>
          <a:bodyPr/>
          <a:lstStyle/>
          <a:p>
            <a:fld id="{1AB486AE-D181-485E-96FB-0F925599D6F4}" type="datetimeFigureOut">
              <a:rPr lang="en-GB" smtClean="0"/>
              <a:t>15/04/2018</a:t>
            </a:fld>
            <a:endParaRPr lang="en-GB"/>
          </a:p>
        </p:txBody>
      </p:sp>
      <p:sp>
        <p:nvSpPr>
          <p:cNvPr id="5" name="Footer Placeholder 4">
            <a:extLst>
              <a:ext uri="{FF2B5EF4-FFF2-40B4-BE49-F238E27FC236}">
                <a16:creationId xmlns:a16="http://schemas.microsoft.com/office/drawing/2014/main" id="{985EF4F1-A933-4B27-8432-63EEFE803A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63612E-D651-4412-816C-1E528A159C6E}"/>
              </a:ext>
            </a:extLst>
          </p:cNvPr>
          <p:cNvSpPr>
            <a:spLocks noGrp="1"/>
          </p:cNvSpPr>
          <p:nvPr>
            <p:ph type="sldNum" sz="quarter" idx="12"/>
          </p:nvPr>
        </p:nvSpPr>
        <p:spPr/>
        <p:txBody>
          <a:bodyPr/>
          <a:lstStyle/>
          <a:p>
            <a:fld id="{DB9E45F7-21EE-4D47-8547-4BE7BA5B30EB}" type="slidenum">
              <a:rPr lang="en-GB" smtClean="0"/>
              <a:t>‹#›</a:t>
            </a:fld>
            <a:endParaRPr lang="en-GB"/>
          </a:p>
        </p:txBody>
      </p:sp>
    </p:spTree>
    <p:extLst>
      <p:ext uri="{BB962C8B-B14F-4D97-AF65-F5344CB8AC3E}">
        <p14:creationId xmlns:p14="http://schemas.microsoft.com/office/powerpoint/2010/main" val="216116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048E-1FBE-44BC-A033-A073360704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4B84D2-DA47-4494-9898-509EEB81EC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140D70-5E47-4E8F-B7B3-4EF8EB23EE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72489C-A044-42CF-B060-84B489DC7489}"/>
              </a:ext>
            </a:extLst>
          </p:cNvPr>
          <p:cNvSpPr>
            <a:spLocks noGrp="1"/>
          </p:cNvSpPr>
          <p:nvPr>
            <p:ph type="dt" sz="half" idx="10"/>
          </p:nvPr>
        </p:nvSpPr>
        <p:spPr/>
        <p:txBody>
          <a:bodyPr/>
          <a:lstStyle/>
          <a:p>
            <a:fld id="{1AB486AE-D181-485E-96FB-0F925599D6F4}" type="datetimeFigureOut">
              <a:rPr lang="en-GB" smtClean="0"/>
              <a:t>15/04/2018</a:t>
            </a:fld>
            <a:endParaRPr lang="en-GB"/>
          </a:p>
        </p:txBody>
      </p:sp>
      <p:sp>
        <p:nvSpPr>
          <p:cNvPr id="6" name="Footer Placeholder 5">
            <a:extLst>
              <a:ext uri="{FF2B5EF4-FFF2-40B4-BE49-F238E27FC236}">
                <a16:creationId xmlns:a16="http://schemas.microsoft.com/office/drawing/2014/main" id="{092390C8-D2E7-4795-AA11-D4D14FE31E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E026E6-877A-4D7C-ACA9-FF3F32D5906A}"/>
              </a:ext>
            </a:extLst>
          </p:cNvPr>
          <p:cNvSpPr>
            <a:spLocks noGrp="1"/>
          </p:cNvSpPr>
          <p:nvPr>
            <p:ph type="sldNum" sz="quarter" idx="12"/>
          </p:nvPr>
        </p:nvSpPr>
        <p:spPr/>
        <p:txBody>
          <a:bodyPr/>
          <a:lstStyle/>
          <a:p>
            <a:fld id="{DB9E45F7-21EE-4D47-8547-4BE7BA5B30EB}" type="slidenum">
              <a:rPr lang="en-GB" smtClean="0"/>
              <a:t>‹#›</a:t>
            </a:fld>
            <a:endParaRPr lang="en-GB"/>
          </a:p>
        </p:txBody>
      </p:sp>
    </p:spTree>
    <p:extLst>
      <p:ext uri="{BB962C8B-B14F-4D97-AF65-F5344CB8AC3E}">
        <p14:creationId xmlns:p14="http://schemas.microsoft.com/office/powerpoint/2010/main" val="157875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F7F9-33E2-4AB6-A72E-5077F00D8D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13DBFA-A9FD-4B65-98C8-997D8F8B0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078064-26E2-4948-BC6B-1B759915DC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F20D18-A939-43A6-B03D-7A4579FAF2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A71C51-8AF4-4C39-A9BF-3C10C464F0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37F992-E402-4101-AD2F-312D72DF6FE6}"/>
              </a:ext>
            </a:extLst>
          </p:cNvPr>
          <p:cNvSpPr>
            <a:spLocks noGrp="1"/>
          </p:cNvSpPr>
          <p:nvPr>
            <p:ph type="dt" sz="half" idx="10"/>
          </p:nvPr>
        </p:nvSpPr>
        <p:spPr/>
        <p:txBody>
          <a:bodyPr/>
          <a:lstStyle/>
          <a:p>
            <a:fld id="{1AB486AE-D181-485E-96FB-0F925599D6F4}" type="datetimeFigureOut">
              <a:rPr lang="en-GB" smtClean="0"/>
              <a:t>15/04/2018</a:t>
            </a:fld>
            <a:endParaRPr lang="en-GB"/>
          </a:p>
        </p:txBody>
      </p:sp>
      <p:sp>
        <p:nvSpPr>
          <p:cNvPr id="8" name="Footer Placeholder 7">
            <a:extLst>
              <a:ext uri="{FF2B5EF4-FFF2-40B4-BE49-F238E27FC236}">
                <a16:creationId xmlns:a16="http://schemas.microsoft.com/office/drawing/2014/main" id="{BA226821-D599-4A70-938E-734958D5B5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132EE0-0A7E-4466-A695-AF5D44788A44}"/>
              </a:ext>
            </a:extLst>
          </p:cNvPr>
          <p:cNvSpPr>
            <a:spLocks noGrp="1"/>
          </p:cNvSpPr>
          <p:nvPr>
            <p:ph type="sldNum" sz="quarter" idx="12"/>
          </p:nvPr>
        </p:nvSpPr>
        <p:spPr/>
        <p:txBody>
          <a:bodyPr/>
          <a:lstStyle/>
          <a:p>
            <a:fld id="{DB9E45F7-21EE-4D47-8547-4BE7BA5B30EB}" type="slidenum">
              <a:rPr lang="en-GB" smtClean="0"/>
              <a:t>‹#›</a:t>
            </a:fld>
            <a:endParaRPr lang="en-GB"/>
          </a:p>
        </p:txBody>
      </p:sp>
    </p:spTree>
    <p:extLst>
      <p:ext uri="{BB962C8B-B14F-4D97-AF65-F5344CB8AC3E}">
        <p14:creationId xmlns:p14="http://schemas.microsoft.com/office/powerpoint/2010/main" val="1123034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9CBB-22E4-47AF-A36F-27942D6FF2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18C4CE-B9D3-445C-98E8-F28A1CA9D301}"/>
              </a:ext>
            </a:extLst>
          </p:cNvPr>
          <p:cNvSpPr>
            <a:spLocks noGrp="1"/>
          </p:cNvSpPr>
          <p:nvPr>
            <p:ph type="dt" sz="half" idx="10"/>
          </p:nvPr>
        </p:nvSpPr>
        <p:spPr/>
        <p:txBody>
          <a:bodyPr/>
          <a:lstStyle/>
          <a:p>
            <a:fld id="{1AB486AE-D181-485E-96FB-0F925599D6F4}" type="datetimeFigureOut">
              <a:rPr lang="en-GB" smtClean="0"/>
              <a:t>15/04/2018</a:t>
            </a:fld>
            <a:endParaRPr lang="en-GB"/>
          </a:p>
        </p:txBody>
      </p:sp>
      <p:sp>
        <p:nvSpPr>
          <p:cNvPr id="4" name="Footer Placeholder 3">
            <a:extLst>
              <a:ext uri="{FF2B5EF4-FFF2-40B4-BE49-F238E27FC236}">
                <a16:creationId xmlns:a16="http://schemas.microsoft.com/office/drawing/2014/main" id="{E7D91E0A-8960-4EBA-B96B-411EDBA793F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40C62D1-C3FF-43D3-8445-8F9AD6CDB07C}"/>
              </a:ext>
            </a:extLst>
          </p:cNvPr>
          <p:cNvSpPr>
            <a:spLocks noGrp="1"/>
          </p:cNvSpPr>
          <p:nvPr>
            <p:ph type="sldNum" sz="quarter" idx="12"/>
          </p:nvPr>
        </p:nvSpPr>
        <p:spPr/>
        <p:txBody>
          <a:bodyPr/>
          <a:lstStyle/>
          <a:p>
            <a:fld id="{DB9E45F7-21EE-4D47-8547-4BE7BA5B30EB}" type="slidenum">
              <a:rPr lang="en-GB" smtClean="0"/>
              <a:t>‹#›</a:t>
            </a:fld>
            <a:endParaRPr lang="en-GB"/>
          </a:p>
        </p:txBody>
      </p:sp>
    </p:spTree>
    <p:extLst>
      <p:ext uri="{BB962C8B-B14F-4D97-AF65-F5344CB8AC3E}">
        <p14:creationId xmlns:p14="http://schemas.microsoft.com/office/powerpoint/2010/main" val="87165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DBEC7C-F28D-4DCC-89D9-29702B84E906}"/>
              </a:ext>
            </a:extLst>
          </p:cNvPr>
          <p:cNvSpPr>
            <a:spLocks noGrp="1"/>
          </p:cNvSpPr>
          <p:nvPr>
            <p:ph type="dt" sz="half" idx="10"/>
          </p:nvPr>
        </p:nvSpPr>
        <p:spPr/>
        <p:txBody>
          <a:bodyPr/>
          <a:lstStyle/>
          <a:p>
            <a:fld id="{1AB486AE-D181-485E-96FB-0F925599D6F4}" type="datetimeFigureOut">
              <a:rPr lang="en-GB" smtClean="0"/>
              <a:t>15/04/2018</a:t>
            </a:fld>
            <a:endParaRPr lang="en-GB"/>
          </a:p>
        </p:txBody>
      </p:sp>
      <p:sp>
        <p:nvSpPr>
          <p:cNvPr id="3" name="Footer Placeholder 2">
            <a:extLst>
              <a:ext uri="{FF2B5EF4-FFF2-40B4-BE49-F238E27FC236}">
                <a16:creationId xmlns:a16="http://schemas.microsoft.com/office/drawing/2014/main" id="{3DF4D210-6E1C-4BAC-8DA9-ED45E8FD40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F790CA-F412-48E8-86FF-C59E9C8C4956}"/>
              </a:ext>
            </a:extLst>
          </p:cNvPr>
          <p:cNvSpPr>
            <a:spLocks noGrp="1"/>
          </p:cNvSpPr>
          <p:nvPr>
            <p:ph type="sldNum" sz="quarter" idx="12"/>
          </p:nvPr>
        </p:nvSpPr>
        <p:spPr/>
        <p:txBody>
          <a:bodyPr/>
          <a:lstStyle/>
          <a:p>
            <a:fld id="{DB9E45F7-21EE-4D47-8547-4BE7BA5B30EB}" type="slidenum">
              <a:rPr lang="en-GB" smtClean="0"/>
              <a:t>‹#›</a:t>
            </a:fld>
            <a:endParaRPr lang="en-GB"/>
          </a:p>
        </p:txBody>
      </p:sp>
    </p:spTree>
    <p:extLst>
      <p:ext uri="{BB962C8B-B14F-4D97-AF65-F5344CB8AC3E}">
        <p14:creationId xmlns:p14="http://schemas.microsoft.com/office/powerpoint/2010/main" val="196576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39A4-7EBF-4617-8A44-F223083B0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F3587E-B369-4DF5-8A2F-F5D1E5231E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9B7A19-56C5-4990-9A32-81E170BE6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B63AA0-BA1A-49D8-870E-B196B9915E7F}"/>
              </a:ext>
            </a:extLst>
          </p:cNvPr>
          <p:cNvSpPr>
            <a:spLocks noGrp="1"/>
          </p:cNvSpPr>
          <p:nvPr>
            <p:ph type="dt" sz="half" idx="10"/>
          </p:nvPr>
        </p:nvSpPr>
        <p:spPr/>
        <p:txBody>
          <a:bodyPr/>
          <a:lstStyle/>
          <a:p>
            <a:fld id="{1AB486AE-D181-485E-96FB-0F925599D6F4}" type="datetimeFigureOut">
              <a:rPr lang="en-GB" smtClean="0"/>
              <a:t>15/04/2018</a:t>
            </a:fld>
            <a:endParaRPr lang="en-GB"/>
          </a:p>
        </p:txBody>
      </p:sp>
      <p:sp>
        <p:nvSpPr>
          <p:cNvPr id="6" name="Footer Placeholder 5">
            <a:extLst>
              <a:ext uri="{FF2B5EF4-FFF2-40B4-BE49-F238E27FC236}">
                <a16:creationId xmlns:a16="http://schemas.microsoft.com/office/drawing/2014/main" id="{BB589736-E777-4418-B9FE-766C17792F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B9F636-E612-490D-931D-B7466045D8B7}"/>
              </a:ext>
            </a:extLst>
          </p:cNvPr>
          <p:cNvSpPr>
            <a:spLocks noGrp="1"/>
          </p:cNvSpPr>
          <p:nvPr>
            <p:ph type="sldNum" sz="quarter" idx="12"/>
          </p:nvPr>
        </p:nvSpPr>
        <p:spPr/>
        <p:txBody>
          <a:bodyPr/>
          <a:lstStyle/>
          <a:p>
            <a:fld id="{DB9E45F7-21EE-4D47-8547-4BE7BA5B30EB}" type="slidenum">
              <a:rPr lang="en-GB" smtClean="0"/>
              <a:t>‹#›</a:t>
            </a:fld>
            <a:endParaRPr lang="en-GB"/>
          </a:p>
        </p:txBody>
      </p:sp>
    </p:spTree>
    <p:extLst>
      <p:ext uri="{BB962C8B-B14F-4D97-AF65-F5344CB8AC3E}">
        <p14:creationId xmlns:p14="http://schemas.microsoft.com/office/powerpoint/2010/main" val="349184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4586-1F0A-496D-B45A-0A0E5859CB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F7F37B-1910-43C7-A125-0DDA3CDA2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239E801-EB7D-432F-83B4-498A2072B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63B816-567F-4A9F-83A7-5EBF00E92B28}"/>
              </a:ext>
            </a:extLst>
          </p:cNvPr>
          <p:cNvSpPr>
            <a:spLocks noGrp="1"/>
          </p:cNvSpPr>
          <p:nvPr>
            <p:ph type="dt" sz="half" idx="10"/>
          </p:nvPr>
        </p:nvSpPr>
        <p:spPr/>
        <p:txBody>
          <a:bodyPr/>
          <a:lstStyle/>
          <a:p>
            <a:fld id="{1AB486AE-D181-485E-96FB-0F925599D6F4}" type="datetimeFigureOut">
              <a:rPr lang="en-GB" smtClean="0"/>
              <a:t>15/04/2018</a:t>
            </a:fld>
            <a:endParaRPr lang="en-GB"/>
          </a:p>
        </p:txBody>
      </p:sp>
      <p:sp>
        <p:nvSpPr>
          <p:cNvPr id="6" name="Footer Placeholder 5">
            <a:extLst>
              <a:ext uri="{FF2B5EF4-FFF2-40B4-BE49-F238E27FC236}">
                <a16:creationId xmlns:a16="http://schemas.microsoft.com/office/drawing/2014/main" id="{3AADA292-54A3-4191-8AF4-28DA0919CA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3D7FD8-46FF-4742-AB07-166C521A0843}"/>
              </a:ext>
            </a:extLst>
          </p:cNvPr>
          <p:cNvSpPr>
            <a:spLocks noGrp="1"/>
          </p:cNvSpPr>
          <p:nvPr>
            <p:ph type="sldNum" sz="quarter" idx="12"/>
          </p:nvPr>
        </p:nvSpPr>
        <p:spPr/>
        <p:txBody>
          <a:bodyPr/>
          <a:lstStyle/>
          <a:p>
            <a:fld id="{DB9E45F7-21EE-4D47-8547-4BE7BA5B30EB}" type="slidenum">
              <a:rPr lang="en-GB" smtClean="0"/>
              <a:t>‹#›</a:t>
            </a:fld>
            <a:endParaRPr lang="en-GB"/>
          </a:p>
        </p:txBody>
      </p:sp>
    </p:spTree>
    <p:extLst>
      <p:ext uri="{BB962C8B-B14F-4D97-AF65-F5344CB8AC3E}">
        <p14:creationId xmlns:p14="http://schemas.microsoft.com/office/powerpoint/2010/main" val="402726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E59091-0FF5-4EA7-8BB6-0108E2848A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53021E-6C3E-4761-BEAE-983A79F6B8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5EF78D-3E10-430D-B60F-55022D760C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486AE-D181-485E-96FB-0F925599D6F4}" type="datetimeFigureOut">
              <a:rPr lang="en-GB" smtClean="0"/>
              <a:t>15/04/2018</a:t>
            </a:fld>
            <a:endParaRPr lang="en-GB"/>
          </a:p>
        </p:txBody>
      </p:sp>
      <p:sp>
        <p:nvSpPr>
          <p:cNvPr id="5" name="Footer Placeholder 4">
            <a:extLst>
              <a:ext uri="{FF2B5EF4-FFF2-40B4-BE49-F238E27FC236}">
                <a16:creationId xmlns:a16="http://schemas.microsoft.com/office/drawing/2014/main" id="{AD5F0078-67A6-4D8E-B81B-67270CB21E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D806D5-2D38-452A-8CBC-DAEC72B66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E45F7-21EE-4D47-8547-4BE7BA5B30EB}" type="slidenum">
              <a:rPr lang="en-GB" smtClean="0"/>
              <a:t>‹#›</a:t>
            </a:fld>
            <a:endParaRPr lang="en-GB"/>
          </a:p>
        </p:txBody>
      </p:sp>
    </p:spTree>
    <p:extLst>
      <p:ext uri="{BB962C8B-B14F-4D97-AF65-F5344CB8AC3E}">
        <p14:creationId xmlns:p14="http://schemas.microsoft.com/office/powerpoint/2010/main" val="142797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amp;ehk=R2JLD2m"/><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nursing101.wikispaces.com/Nutrition+for+Bab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carace.wikispace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gif&amp;ehk=b4zPBl5tp"/><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jcruz661.wikispaces.com/Dwire+Social+Science+Famil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youtube.com/watch?v=_YTMbJbeH3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ECBE-0D4F-47D5-AB2D-CDDE7170FD40}"/>
              </a:ext>
            </a:extLst>
          </p:cNvPr>
          <p:cNvSpPr>
            <a:spLocks noGrp="1"/>
          </p:cNvSpPr>
          <p:nvPr>
            <p:ph type="ctrTitle"/>
          </p:nvPr>
        </p:nvSpPr>
        <p:spPr>
          <a:xfrm>
            <a:off x="2549235" y="1122216"/>
            <a:ext cx="6234545" cy="4048873"/>
          </a:xfrm>
          <a:solidFill>
            <a:schemeClr val="accent6">
              <a:lumMod val="20000"/>
              <a:lumOff val="80000"/>
            </a:schemeClr>
          </a:solidFill>
        </p:spPr>
        <p:txBody>
          <a:bodyPr>
            <a:normAutofit fontScale="90000"/>
          </a:bodyPr>
          <a:lstStyle/>
          <a:p>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r>
              <a:rPr lang="en-GB" dirty="0">
                <a:latin typeface="Comic Sans MS" panose="030F0702030302020204" pitchFamily="66" charset="0"/>
              </a:rPr>
              <a:t>What is the meaning of </a:t>
            </a:r>
            <a:r>
              <a:rPr lang="en-GB" dirty="0" err="1">
                <a:latin typeface="Comic Sans MS" panose="030F0702030302020204" pitchFamily="66" charset="0"/>
              </a:rPr>
              <a:t>Hakk</a:t>
            </a:r>
            <a:r>
              <a:rPr lang="en-GB" dirty="0">
                <a:latin typeface="Comic Sans MS" panose="030F0702030302020204" pitchFamily="66" charset="0"/>
              </a:rPr>
              <a:t> and the importance of serving others? </a:t>
            </a:r>
          </a:p>
        </p:txBody>
      </p:sp>
    </p:spTree>
    <p:extLst>
      <p:ext uri="{BB962C8B-B14F-4D97-AF65-F5344CB8AC3E}">
        <p14:creationId xmlns:p14="http://schemas.microsoft.com/office/powerpoint/2010/main" val="257246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6" name="Picture 15" descr="A baby doll&#10;&#10;Description generated with high confidence">
            <a:extLst>
              <a:ext uri="{FF2B5EF4-FFF2-40B4-BE49-F238E27FC236}">
                <a16:creationId xmlns:a16="http://schemas.microsoft.com/office/drawing/2014/main" id="{53D9D275-CCD9-4466-81AE-547BAE312BE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989" b="2"/>
          <a:stretch/>
        </p:blipFill>
        <p:spPr>
          <a:xfrm>
            <a:off x="5120640" y="1904281"/>
            <a:ext cx="6233160" cy="4272681"/>
          </a:xfrm>
          <a:prstGeom prst="rect">
            <a:avLst/>
          </a:prstGeom>
        </p:spPr>
      </p:pic>
      <p:sp>
        <p:nvSpPr>
          <p:cNvPr id="2" name="Title 1">
            <a:extLst>
              <a:ext uri="{FF2B5EF4-FFF2-40B4-BE49-F238E27FC236}">
                <a16:creationId xmlns:a16="http://schemas.microsoft.com/office/drawing/2014/main" id="{BBFF2558-33DA-4418-9A0F-5DA509B95928}"/>
              </a:ext>
            </a:extLst>
          </p:cNvPr>
          <p:cNvSpPr>
            <a:spLocks noGrp="1"/>
          </p:cNvSpPr>
          <p:nvPr>
            <p:ph type="title"/>
          </p:nvPr>
        </p:nvSpPr>
        <p:spPr>
          <a:xfrm>
            <a:off x="277091" y="365125"/>
            <a:ext cx="11748653" cy="1325563"/>
          </a:xfrm>
          <a:solidFill>
            <a:schemeClr val="accent6">
              <a:lumMod val="20000"/>
              <a:lumOff val="80000"/>
            </a:schemeClr>
          </a:solidFill>
        </p:spPr>
        <p:txBody>
          <a:bodyPr vert="horz" lIns="91440" tIns="45720" rIns="91440" bIns="45720" rtlCol="0" anchor="ctr">
            <a:normAutofit/>
          </a:bodyPr>
          <a:lstStyle/>
          <a:p>
            <a:r>
              <a:rPr lang="en-US" dirty="0">
                <a:latin typeface="Comic Sans MS" panose="030F0702030302020204" pitchFamily="66" charset="0"/>
              </a:rPr>
              <a:t>Alevis believe that God/</a:t>
            </a:r>
            <a:r>
              <a:rPr lang="en-US" dirty="0" err="1">
                <a:latin typeface="Comic Sans MS" panose="030F0702030302020204" pitchFamily="66" charset="0"/>
              </a:rPr>
              <a:t>Hakk</a:t>
            </a:r>
            <a:r>
              <a:rPr lang="en-US" dirty="0">
                <a:latin typeface="Comic Sans MS" panose="030F0702030302020204" pitchFamily="66" charset="0"/>
              </a:rPr>
              <a:t> is in all people</a:t>
            </a:r>
          </a:p>
        </p:txBody>
      </p:sp>
      <p:sp>
        <p:nvSpPr>
          <p:cNvPr id="3" name="Content Placeholder 2">
            <a:extLst>
              <a:ext uri="{FF2B5EF4-FFF2-40B4-BE49-F238E27FC236}">
                <a16:creationId xmlns:a16="http://schemas.microsoft.com/office/drawing/2014/main" id="{4FCCA98D-8860-4889-BBB0-5AB97BFEB394}"/>
              </a:ext>
            </a:extLst>
          </p:cNvPr>
          <p:cNvSpPr>
            <a:spLocks noGrp="1"/>
          </p:cNvSpPr>
          <p:nvPr>
            <p:ph sz="half" idx="1"/>
          </p:nvPr>
        </p:nvSpPr>
        <p:spPr>
          <a:xfrm>
            <a:off x="838200" y="1825625"/>
            <a:ext cx="3797807" cy="4351338"/>
          </a:xfrm>
        </p:spPr>
        <p:txBody>
          <a:bodyPr vert="horz" lIns="91440" tIns="45720" rIns="91440" bIns="45720" rtlCol="0">
            <a:normAutofit fontScale="92500"/>
          </a:bodyPr>
          <a:lstStyle/>
          <a:p>
            <a:r>
              <a:rPr lang="en-US" dirty="0" err="1">
                <a:latin typeface="Comic Sans MS" panose="030F0702030302020204" pitchFamily="66" charset="0"/>
              </a:rPr>
              <a:t>Hakk</a:t>
            </a:r>
            <a:r>
              <a:rPr lang="en-US" dirty="0">
                <a:latin typeface="Comic Sans MS" panose="030F0702030302020204" pitchFamily="66" charset="0"/>
              </a:rPr>
              <a:t> is the Alevi word for ‘God’. It means “Truth”.</a:t>
            </a:r>
          </a:p>
          <a:p>
            <a:endParaRPr lang="en-US" dirty="0">
              <a:latin typeface="Comic Sans MS" panose="030F0702030302020204" pitchFamily="66" charset="0"/>
            </a:endParaRPr>
          </a:p>
          <a:p>
            <a:r>
              <a:rPr lang="en-US" dirty="0">
                <a:latin typeface="Comic Sans MS" panose="030F0702030302020204" pitchFamily="66" charset="0"/>
              </a:rPr>
              <a:t>So for Alevis, we are all special or ‘sacred’.</a:t>
            </a:r>
          </a:p>
          <a:p>
            <a:endParaRPr lang="en-US" dirty="0">
              <a:latin typeface="Comic Sans MS" panose="030F0702030302020204" pitchFamily="66" charset="0"/>
            </a:endParaRPr>
          </a:p>
          <a:p>
            <a:r>
              <a:rPr lang="en-US" dirty="0">
                <a:latin typeface="Comic Sans MS" panose="030F0702030302020204" pitchFamily="66" charset="0"/>
              </a:rPr>
              <a:t>Do you think everyone is special or sacred? Why?</a:t>
            </a:r>
          </a:p>
        </p:txBody>
      </p:sp>
    </p:spTree>
    <p:extLst>
      <p:ext uri="{BB962C8B-B14F-4D97-AF65-F5344CB8AC3E}">
        <p14:creationId xmlns:p14="http://schemas.microsoft.com/office/powerpoint/2010/main" val="349156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9FD9-A448-457B-9C35-4FA76D537BF0}"/>
              </a:ext>
            </a:extLst>
          </p:cNvPr>
          <p:cNvSpPr>
            <a:spLocks noGrp="1"/>
          </p:cNvSpPr>
          <p:nvPr>
            <p:ph type="title"/>
          </p:nvPr>
        </p:nvSpPr>
        <p:spPr>
          <a:solidFill>
            <a:schemeClr val="accent6">
              <a:lumMod val="20000"/>
              <a:lumOff val="80000"/>
            </a:schemeClr>
          </a:solidFill>
        </p:spPr>
        <p:txBody>
          <a:bodyPr/>
          <a:lstStyle/>
          <a:p>
            <a:r>
              <a:rPr lang="en-GB" dirty="0">
                <a:latin typeface="Comic Sans MS" panose="030F0702030302020204" pitchFamily="66" charset="0"/>
              </a:rPr>
              <a:t>Because </a:t>
            </a:r>
            <a:r>
              <a:rPr lang="en-GB" dirty="0" err="1">
                <a:latin typeface="Comic Sans MS" panose="030F0702030302020204" pitchFamily="66" charset="0"/>
              </a:rPr>
              <a:t>Hakk</a:t>
            </a:r>
            <a:r>
              <a:rPr lang="en-GB" dirty="0">
                <a:latin typeface="Comic Sans MS" panose="030F0702030302020204" pitchFamily="66" charset="0"/>
              </a:rPr>
              <a:t> is in everyone, Alevis believe that we are all equal</a:t>
            </a:r>
          </a:p>
        </p:txBody>
      </p:sp>
      <p:sp>
        <p:nvSpPr>
          <p:cNvPr id="4" name="Content Placeholder 3">
            <a:extLst>
              <a:ext uri="{FF2B5EF4-FFF2-40B4-BE49-F238E27FC236}">
                <a16:creationId xmlns:a16="http://schemas.microsoft.com/office/drawing/2014/main" id="{905E7E6B-5BD1-4865-96C5-7BC5E8DD3574}"/>
              </a:ext>
            </a:extLst>
          </p:cNvPr>
          <p:cNvSpPr>
            <a:spLocks noGrp="1"/>
          </p:cNvSpPr>
          <p:nvPr>
            <p:ph sz="half" idx="1"/>
          </p:nvPr>
        </p:nvSpPr>
        <p:spPr>
          <a:xfrm>
            <a:off x="838200" y="2545975"/>
            <a:ext cx="5181600" cy="3630987"/>
          </a:xfrm>
        </p:spPr>
        <p:txBody>
          <a:bodyPr>
            <a:normAutofit/>
          </a:bodyPr>
          <a:lstStyle/>
          <a:p>
            <a:pPr marL="0" indent="0">
              <a:buNone/>
            </a:pPr>
            <a:r>
              <a:rPr lang="en-GB" sz="4400" dirty="0">
                <a:latin typeface="Comic Sans MS" panose="030F0702030302020204" pitchFamily="66" charset="0"/>
              </a:rPr>
              <a:t>Therefore, we should treat each other with respect.</a:t>
            </a:r>
          </a:p>
          <a:p>
            <a:pPr marL="0" indent="0">
              <a:buNone/>
            </a:pPr>
            <a:endParaRPr lang="en-GB" dirty="0"/>
          </a:p>
        </p:txBody>
      </p:sp>
      <p:pic>
        <p:nvPicPr>
          <p:cNvPr id="7" name="Content Placeholder 6">
            <a:extLst>
              <a:ext uri="{FF2B5EF4-FFF2-40B4-BE49-F238E27FC236}">
                <a16:creationId xmlns:a16="http://schemas.microsoft.com/office/drawing/2014/main" id="{CF9D680F-C91C-4F76-84D0-36334DD5E43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1867122"/>
            <a:ext cx="5181600" cy="4268343"/>
          </a:xfrm>
        </p:spPr>
      </p:pic>
      <p:sp>
        <p:nvSpPr>
          <p:cNvPr id="8" name="TextBox 7">
            <a:extLst>
              <a:ext uri="{FF2B5EF4-FFF2-40B4-BE49-F238E27FC236}">
                <a16:creationId xmlns:a16="http://schemas.microsoft.com/office/drawing/2014/main" id="{49F8FD71-A6EF-4137-8E18-626BE9EA7E6F}"/>
              </a:ext>
            </a:extLst>
          </p:cNvPr>
          <p:cNvSpPr txBox="1"/>
          <p:nvPr/>
        </p:nvSpPr>
        <p:spPr>
          <a:xfrm>
            <a:off x="6172200" y="6135465"/>
            <a:ext cx="5181600" cy="230832"/>
          </a:xfrm>
          <a:prstGeom prst="rect">
            <a:avLst/>
          </a:prstGeom>
          <a:noFill/>
        </p:spPr>
        <p:txBody>
          <a:bodyPr wrap="square" rtlCol="0">
            <a:spAutoFit/>
          </a:bodyPr>
          <a:lstStyle/>
          <a:p>
            <a:r>
              <a:rPr lang="en-GB" sz="900">
                <a:hlinkClick r:id="rId4" tooltip="http://carace.wikispaces.com/"/>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208079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784A-E11E-4B85-842A-2DBCEB196DDB}"/>
              </a:ext>
            </a:extLst>
          </p:cNvPr>
          <p:cNvSpPr>
            <a:spLocks noGrp="1"/>
          </p:cNvSpPr>
          <p:nvPr>
            <p:ph type="title"/>
          </p:nvPr>
        </p:nvSpPr>
        <p:spPr>
          <a:solidFill>
            <a:schemeClr val="accent6">
              <a:lumMod val="20000"/>
              <a:lumOff val="80000"/>
            </a:schemeClr>
          </a:solidFill>
        </p:spPr>
        <p:txBody>
          <a:bodyPr/>
          <a:lstStyle/>
          <a:p>
            <a:r>
              <a:rPr lang="en-GB" dirty="0">
                <a:latin typeface="Comic Sans MS" panose="030F0702030302020204" pitchFamily="66" charset="0"/>
              </a:rPr>
              <a:t>How should we treat other people?</a:t>
            </a:r>
          </a:p>
        </p:txBody>
      </p:sp>
      <p:sp>
        <p:nvSpPr>
          <p:cNvPr id="5" name="Content Placeholder 4">
            <a:extLst>
              <a:ext uri="{FF2B5EF4-FFF2-40B4-BE49-F238E27FC236}">
                <a16:creationId xmlns:a16="http://schemas.microsoft.com/office/drawing/2014/main" id="{D3E2BD33-A74F-4F8F-8AFC-ED29A4DE09B7}"/>
              </a:ext>
            </a:extLst>
          </p:cNvPr>
          <p:cNvSpPr>
            <a:spLocks noGrp="1"/>
          </p:cNvSpPr>
          <p:nvPr>
            <p:ph sz="half" idx="1"/>
          </p:nvPr>
        </p:nvSpPr>
        <p:spPr>
          <a:noFill/>
        </p:spPr>
        <p:txBody>
          <a:bodyPr>
            <a:normAutofit lnSpcReduction="10000"/>
          </a:bodyPr>
          <a:lstStyle/>
          <a:p>
            <a:r>
              <a:rPr lang="en-GB" dirty="0">
                <a:latin typeface="Comic Sans MS" panose="030F0702030302020204" pitchFamily="66" charset="0"/>
              </a:rPr>
              <a:t>The way to do this is to wish for others what you would want for yourself.</a:t>
            </a:r>
          </a:p>
          <a:p>
            <a:r>
              <a:rPr lang="en-GB" dirty="0">
                <a:latin typeface="Comic Sans MS" panose="030F0702030302020204" pitchFamily="66" charset="0"/>
              </a:rPr>
              <a:t>‘As you see yourself, this is how you must see all other people.’</a:t>
            </a:r>
          </a:p>
          <a:p>
            <a:r>
              <a:rPr lang="en-GB" dirty="0">
                <a:latin typeface="Comic Sans MS" panose="030F0702030302020204" pitchFamily="66" charset="0"/>
              </a:rPr>
              <a:t>Remember, Alevis see </a:t>
            </a:r>
            <a:r>
              <a:rPr lang="en-GB" dirty="0" err="1">
                <a:latin typeface="Comic Sans MS" panose="030F0702030302020204" pitchFamily="66" charset="0"/>
              </a:rPr>
              <a:t>Hakk</a:t>
            </a:r>
            <a:r>
              <a:rPr lang="en-GB" dirty="0">
                <a:latin typeface="Comic Sans MS" panose="030F0702030302020204" pitchFamily="66" charset="0"/>
              </a:rPr>
              <a:t> in themselves and all people. </a:t>
            </a:r>
          </a:p>
          <a:p>
            <a:r>
              <a:rPr lang="en-GB" dirty="0">
                <a:latin typeface="Comic Sans MS" panose="030F0702030302020204" pitchFamily="66" charset="0"/>
              </a:rPr>
              <a:t>This makes a difference to how they treat people and how they behave.</a:t>
            </a:r>
          </a:p>
        </p:txBody>
      </p:sp>
      <p:pic>
        <p:nvPicPr>
          <p:cNvPr id="8" name="Content Placeholder 7">
            <a:extLst>
              <a:ext uri="{FF2B5EF4-FFF2-40B4-BE49-F238E27FC236}">
                <a16:creationId xmlns:a16="http://schemas.microsoft.com/office/drawing/2014/main" id="{6051A865-66C2-465F-95D1-448CF3FA50A5}"/>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31248" y="1825625"/>
            <a:ext cx="3263503" cy="4351338"/>
          </a:xfrm>
        </p:spPr>
      </p:pic>
      <p:sp>
        <p:nvSpPr>
          <p:cNvPr id="9" name="TextBox 8">
            <a:extLst>
              <a:ext uri="{FF2B5EF4-FFF2-40B4-BE49-F238E27FC236}">
                <a16:creationId xmlns:a16="http://schemas.microsoft.com/office/drawing/2014/main" id="{D481E022-B731-42D8-A7D7-2A2427A3A737}"/>
              </a:ext>
            </a:extLst>
          </p:cNvPr>
          <p:cNvSpPr txBox="1"/>
          <p:nvPr/>
        </p:nvSpPr>
        <p:spPr>
          <a:xfrm>
            <a:off x="7131248" y="6176963"/>
            <a:ext cx="3263503" cy="230832"/>
          </a:xfrm>
          <a:prstGeom prst="rect">
            <a:avLst/>
          </a:prstGeom>
          <a:noFill/>
        </p:spPr>
        <p:txBody>
          <a:bodyPr wrap="square" rtlCol="0">
            <a:spAutoFit/>
          </a:bodyPr>
          <a:lstStyle/>
          <a:p>
            <a:r>
              <a:rPr lang="en-GB" sz="900">
                <a:hlinkClick r:id="rId4" tooltip="http://jcruz661.wikispaces.com/Dwire+Social+Science+Family"/>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87368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80BA-170D-46A2-B982-65043470558F}"/>
              </a:ext>
            </a:extLst>
          </p:cNvPr>
          <p:cNvSpPr>
            <a:spLocks noGrp="1"/>
          </p:cNvSpPr>
          <p:nvPr>
            <p:ph type="title"/>
          </p:nvPr>
        </p:nvSpPr>
        <p:spPr>
          <a:solidFill>
            <a:schemeClr val="accent6">
              <a:lumMod val="20000"/>
              <a:lumOff val="80000"/>
            </a:schemeClr>
          </a:solidFill>
        </p:spPr>
        <p:txBody>
          <a:bodyPr/>
          <a:lstStyle/>
          <a:p>
            <a:r>
              <a:rPr lang="en-GB" dirty="0">
                <a:latin typeface="Comic Sans MS" panose="030F0702030302020204" pitchFamily="66" charset="0"/>
              </a:rPr>
              <a:t>Alevis believe that God/</a:t>
            </a:r>
            <a:r>
              <a:rPr lang="en-GB" dirty="0" err="1">
                <a:latin typeface="Comic Sans MS" panose="030F0702030302020204" pitchFamily="66" charset="0"/>
              </a:rPr>
              <a:t>Hakk</a:t>
            </a:r>
            <a:r>
              <a:rPr lang="en-GB" dirty="0">
                <a:latin typeface="Comic Sans MS" panose="030F0702030302020204" pitchFamily="66" charset="0"/>
              </a:rPr>
              <a:t> is in all people</a:t>
            </a:r>
          </a:p>
        </p:txBody>
      </p:sp>
      <p:sp>
        <p:nvSpPr>
          <p:cNvPr id="4" name="Content Placeholder 3">
            <a:extLst>
              <a:ext uri="{FF2B5EF4-FFF2-40B4-BE49-F238E27FC236}">
                <a16:creationId xmlns:a16="http://schemas.microsoft.com/office/drawing/2014/main" id="{62E1AABE-3AED-4BBD-ACF6-4AF5BF4E9413}"/>
              </a:ext>
            </a:extLst>
          </p:cNvPr>
          <p:cNvSpPr>
            <a:spLocks noGrp="1"/>
          </p:cNvSpPr>
          <p:nvPr>
            <p:ph sz="half" idx="1"/>
          </p:nvPr>
        </p:nvSpPr>
        <p:spPr>
          <a:xfrm>
            <a:off x="838200" y="2277921"/>
            <a:ext cx="3641035" cy="3287989"/>
          </a:xfrm>
        </p:spPr>
        <p:txBody>
          <a:bodyPr>
            <a:normAutofit fontScale="92500"/>
          </a:bodyPr>
          <a:lstStyle/>
          <a:p>
            <a:pPr marL="0" indent="0">
              <a:buNone/>
            </a:pPr>
            <a:r>
              <a:rPr lang="en-GB" dirty="0">
                <a:latin typeface="Comic Sans MS" panose="030F0702030302020204" pitchFamily="66" charset="0"/>
              </a:rPr>
              <a:t>In the Cem ceremony this is shown in many ways.</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The hand over the heart represents the presence of God/</a:t>
            </a:r>
            <a:r>
              <a:rPr lang="en-GB" dirty="0" err="1">
                <a:latin typeface="Comic Sans MS" panose="030F0702030302020204" pitchFamily="66" charset="0"/>
              </a:rPr>
              <a:t>Hakk</a:t>
            </a:r>
            <a:r>
              <a:rPr lang="en-GB" dirty="0">
                <a:latin typeface="Comic Sans MS" panose="030F0702030302020204" pitchFamily="66" charset="0"/>
              </a:rPr>
              <a:t> in the person.</a:t>
            </a:r>
          </a:p>
        </p:txBody>
      </p:sp>
      <p:pic>
        <p:nvPicPr>
          <p:cNvPr id="7" name="Content Placeholder 6">
            <a:extLst>
              <a:ext uri="{FF2B5EF4-FFF2-40B4-BE49-F238E27FC236}">
                <a16:creationId xmlns:a16="http://schemas.microsoft.com/office/drawing/2014/main" id="{B98BD6B3-30A4-47A2-BF01-D689EC4CD34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9246" y="1984304"/>
            <a:ext cx="6889289" cy="3875225"/>
          </a:xfrm>
        </p:spPr>
      </p:pic>
    </p:spTree>
    <p:extLst>
      <p:ext uri="{BB962C8B-B14F-4D97-AF65-F5344CB8AC3E}">
        <p14:creationId xmlns:p14="http://schemas.microsoft.com/office/powerpoint/2010/main" val="169510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40E47-7E6A-45F8-978D-D9F3290DCCB9}"/>
              </a:ext>
            </a:extLst>
          </p:cNvPr>
          <p:cNvSpPr>
            <a:spLocks noGrp="1"/>
          </p:cNvSpPr>
          <p:nvPr>
            <p:ph type="title"/>
          </p:nvPr>
        </p:nvSpPr>
        <p:spPr>
          <a:xfrm>
            <a:off x="304799" y="365125"/>
            <a:ext cx="11498317" cy="1325563"/>
          </a:xfrm>
          <a:solidFill>
            <a:schemeClr val="accent6">
              <a:lumMod val="20000"/>
              <a:lumOff val="80000"/>
            </a:schemeClr>
          </a:solidFill>
        </p:spPr>
        <p:txBody>
          <a:bodyPr/>
          <a:lstStyle/>
          <a:p>
            <a:r>
              <a:rPr lang="en-GB" dirty="0">
                <a:latin typeface="Comic Sans MS" panose="030F0702030302020204" pitchFamily="66" charset="0"/>
              </a:rPr>
              <a:t>Roles and responsibilities in a </a:t>
            </a:r>
            <a:r>
              <a:rPr lang="en-GB" dirty="0" err="1">
                <a:latin typeface="Comic Sans MS" panose="030F0702030302020204" pitchFamily="66" charset="0"/>
              </a:rPr>
              <a:t>Cem</a:t>
            </a:r>
            <a:r>
              <a:rPr lang="en-GB" dirty="0">
                <a:latin typeface="Comic Sans MS" panose="030F0702030302020204" pitchFamily="66" charset="0"/>
              </a:rPr>
              <a:t> and at school. </a:t>
            </a:r>
          </a:p>
        </p:txBody>
      </p:sp>
      <p:sp>
        <p:nvSpPr>
          <p:cNvPr id="4" name="Content Placeholder 3">
            <a:extLst>
              <a:ext uri="{FF2B5EF4-FFF2-40B4-BE49-F238E27FC236}">
                <a16:creationId xmlns:a16="http://schemas.microsoft.com/office/drawing/2014/main" id="{25EC24CA-C274-4137-98BC-5606585CA01A}"/>
              </a:ext>
            </a:extLst>
          </p:cNvPr>
          <p:cNvSpPr>
            <a:spLocks noGrp="1"/>
          </p:cNvSpPr>
          <p:nvPr>
            <p:ph sz="half" idx="1"/>
          </p:nvPr>
        </p:nvSpPr>
        <p:spPr/>
        <p:txBody>
          <a:bodyPr>
            <a:normAutofit/>
          </a:bodyPr>
          <a:lstStyle/>
          <a:p>
            <a:r>
              <a:rPr lang="en-GB" dirty="0">
                <a:latin typeface="Comic Sans MS" panose="030F0702030302020204" pitchFamily="66" charset="0"/>
              </a:rPr>
              <a:t>There are 12 ‘Servants’ (volunteers) who each has a duty to perform.</a:t>
            </a:r>
          </a:p>
          <a:p>
            <a:endParaRPr lang="en-GB" dirty="0">
              <a:latin typeface="Comic Sans MS" panose="030F0702030302020204" pitchFamily="66" charset="0"/>
            </a:endParaRPr>
          </a:p>
          <a:p>
            <a:r>
              <a:rPr lang="en-GB" dirty="0">
                <a:latin typeface="Comic Sans MS" panose="030F0702030302020204" pitchFamily="66" charset="0"/>
              </a:rPr>
              <a:t>Each has a role to play in the </a:t>
            </a:r>
            <a:r>
              <a:rPr lang="en-GB" dirty="0" err="1">
                <a:latin typeface="Comic Sans MS" panose="030F0702030302020204" pitchFamily="66" charset="0"/>
              </a:rPr>
              <a:t>Cem</a:t>
            </a:r>
            <a:r>
              <a:rPr lang="en-GB" dirty="0">
                <a:latin typeface="Comic Sans MS" panose="030F0702030302020204" pitchFamily="66" charset="0"/>
              </a:rPr>
              <a:t>. </a:t>
            </a:r>
          </a:p>
          <a:p>
            <a:endParaRPr lang="en-GB" dirty="0">
              <a:latin typeface="Comic Sans MS" panose="030F0702030302020204" pitchFamily="66" charset="0"/>
            </a:endParaRPr>
          </a:p>
        </p:txBody>
      </p:sp>
      <p:pic>
        <p:nvPicPr>
          <p:cNvPr id="7" name="Content Placeholder 6">
            <a:extLst>
              <a:ext uri="{FF2B5EF4-FFF2-40B4-BE49-F238E27FC236}">
                <a16:creationId xmlns:a16="http://schemas.microsoft.com/office/drawing/2014/main" id="{F016F7DB-345F-4DC2-B21C-7EDD63CE8A8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492469" y="4450021"/>
            <a:ext cx="3510455" cy="2280590"/>
          </a:xfrm>
        </p:spPr>
      </p:pic>
      <p:sp>
        <p:nvSpPr>
          <p:cNvPr id="5" name="Rectangle 4"/>
          <p:cNvSpPr/>
          <p:nvPr/>
        </p:nvSpPr>
        <p:spPr>
          <a:xfrm>
            <a:off x="6379779" y="1865769"/>
            <a:ext cx="5276193" cy="4443268"/>
          </a:xfrm>
          <a:prstGeom prst="rect">
            <a:avLst/>
          </a:prstGeom>
        </p:spPr>
        <p:txBody>
          <a:bodyPr wrap="square">
            <a:spAutoFit/>
          </a:bodyPr>
          <a:lstStyle/>
          <a:p>
            <a:r>
              <a:rPr lang="en-GB" sz="2800" dirty="0"/>
              <a:t>Just as without teachers, pupils, dinner ladies, head teachers, cleaners, parents and teaching assistants the school would not work.</a:t>
            </a:r>
          </a:p>
          <a:p>
            <a:r>
              <a:rPr lang="en-GB" sz="2800" dirty="0"/>
              <a:t>Each has a role to play. Each is important.</a:t>
            </a:r>
          </a:p>
          <a:p>
            <a:endParaRPr lang="en-GB" sz="2800" dirty="0">
              <a:solidFill>
                <a:prstClr val="black"/>
              </a:solidFill>
              <a:latin typeface="Comic Sans MS" panose="030F0702030302020204" pitchFamily="66" charset="0"/>
            </a:endParaRPr>
          </a:p>
          <a:p>
            <a:pPr marL="228600" lvl="0" indent="-228600">
              <a:lnSpc>
                <a:spcPct val="90000"/>
              </a:lnSpc>
              <a:spcBef>
                <a:spcPts val="1000"/>
              </a:spcBef>
              <a:buFont typeface="Arial" panose="020B0604020202020204" pitchFamily="34" charset="0"/>
              <a:buChar char="•"/>
            </a:pPr>
            <a:r>
              <a:rPr lang="en-GB" sz="2800" dirty="0">
                <a:solidFill>
                  <a:prstClr val="black"/>
                </a:solidFill>
                <a:latin typeface="Comic Sans MS" panose="030F0702030302020204" pitchFamily="66" charset="0"/>
                <a:hlinkClick r:id="rId4"/>
              </a:rPr>
              <a:t>Let’s watch the video</a:t>
            </a:r>
            <a:r>
              <a:rPr lang="en-GB" sz="2800" dirty="0">
                <a:solidFill>
                  <a:prstClr val="black"/>
                </a:solidFill>
                <a:latin typeface="Comic Sans MS" panose="030F0702030302020204" pitchFamily="66" charset="0"/>
              </a:rPr>
              <a:t> of a Cem ceremony</a:t>
            </a:r>
          </a:p>
        </p:txBody>
      </p:sp>
    </p:spTree>
    <p:extLst>
      <p:ext uri="{BB962C8B-B14F-4D97-AF65-F5344CB8AC3E}">
        <p14:creationId xmlns:p14="http://schemas.microsoft.com/office/powerpoint/2010/main" val="87305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B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screenshot of a social media post&#10;&#10;Description generated with very high confidence">
            <a:extLst>
              <a:ext uri="{FF2B5EF4-FFF2-40B4-BE49-F238E27FC236}">
                <a16:creationId xmlns:a16="http://schemas.microsoft.com/office/drawing/2014/main" id="{AF9F8D9E-EB86-42AB-8448-A3E46AF2F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422" y="643467"/>
            <a:ext cx="8409156" cy="5571066"/>
          </a:xfrm>
          <a:prstGeom prst="rect">
            <a:avLst/>
          </a:prstGeom>
        </p:spPr>
      </p:pic>
    </p:spTree>
    <p:extLst>
      <p:ext uri="{BB962C8B-B14F-4D97-AF65-F5344CB8AC3E}">
        <p14:creationId xmlns:p14="http://schemas.microsoft.com/office/powerpoint/2010/main" val="351365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itle 4"/>
          <p:cNvSpPr txBox="1">
            <a:spLocks noGrp="1"/>
          </p:cNvSpPr>
          <p:nvPr>
            <p:ph type="title"/>
          </p:nvPr>
        </p:nvSpPr>
        <p:spPr>
          <a:xfrm>
            <a:off x="202019" y="365125"/>
            <a:ext cx="2200939" cy="1545562"/>
          </a:xfrm>
          <a:prstGeom prst="rect">
            <a:avLst/>
          </a:prstGeom>
          <a:solidFill>
            <a:schemeClr val="accent2">
              <a:lumMod val="20000"/>
              <a:lumOff val="80000"/>
            </a:schemeClr>
          </a:solidFill>
        </p:spPr>
        <p:txBody>
          <a:bodyPr>
            <a:normAutofit/>
          </a:bodyPr>
          <a:lstStyle/>
          <a:p>
            <a:r>
              <a:rPr lang="en-GB" dirty="0">
                <a:latin typeface="Comic Sans MS" panose="030F0702030302020204" pitchFamily="66" charset="0"/>
              </a:rPr>
              <a:t>  </a:t>
            </a:r>
            <a:r>
              <a:rPr lang="en-GB" u="sng" dirty="0">
                <a:latin typeface="Comic Sans MS" panose="030F0702030302020204" pitchFamily="66" charset="0"/>
              </a:rPr>
              <a:t>Recap</a:t>
            </a:r>
            <a:endParaRPr dirty="0">
              <a:latin typeface="Comic Sans MS" panose="030F0702030302020204" pitchFamily="66" charset="0"/>
            </a:endParaRPr>
          </a:p>
        </p:txBody>
      </p:sp>
      <p:sp>
        <p:nvSpPr>
          <p:cNvPr id="175" name="Content Placeholder 5"/>
          <p:cNvSpPr txBox="1">
            <a:spLocks noGrp="1"/>
          </p:cNvSpPr>
          <p:nvPr>
            <p:ph type="body" idx="1"/>
          </p:nvPr>
        </p:nvSpPr>
        <p:spPr>
          <a:xfrm>
            <a:off x="2652010" y="365125"/>
            <a:ext cx="8905406" cy="1887893"/>
          </a:xfrm>
          <a:prstGeom prst="rect">
            <a:avLst/>
          </a:prstGeom>
        </p:spPr>
        <p:txBody>
          <a:bodyPr>
            <a:normAutofit lnSpcReduction="10000"/>
          </a:bodyPr>
          <a:lstStyle/>
          <a:p>
            <a:pPr marL="0" indent="0">
              <a:buNone/>
            </a:pPr>
            <a:r>
              <a:rPr lang="en-GB" sz="6600" dirty="0">
                <a:latin typeface="Comic Sans MS" panose="030F0702030302020204" pitchFamily="66" charset="0"/>
              </a:rPr>
              <a:t>Why do </a:t>
            </a:r>
            <a:r>
              <a:rPr lang="en-GB" sz="6600" dirty="0" err="1">
                <a:latin typeface="Comic Sans MS" panose="030F0702030302020204" pitchFamily="66" charset="0"/>
              </a:rPr>
              <a:t>Alevis</a:t>
            </a:r>
            <a:r>
              <a:rPr lang="en-GB" sz="6600" dirty="0">
                <a:latin typeface="Comic Sans MS" panose="030F0702030302020204" pitchFamily="66" charset="0"/>
              </a:rPr>
              <a:t> go to a </a:t>
            </a:r>
            <a:r>
              <a:rPr lang="en-GB" sz="6600" dirty="0" err="1">
                <a:latin typeface="Comic Sans MS" panose="030F0702030302020204" pitchFamily="66" charset="0"/>
              </a:rPr>
              <a:t>Cemevi</a:t>
            </a:r>
            <a:r>
              <a:rPr lang="en-GB" sz="6600" dirty="0">
                <a:latin typeface="Comic Sans MS" panose="030F0702030302020204" pitchFamily="66" charset="0"/>
              </a:rPr>
              <a:t>?</a:t>
            </a:r>
            <a:endParaRPr sz="6600" dirty="0">
              <a:latin typeface="Comic Sans MS" panose="030F0702030302020204" pitchFamily="66" charset="0"/>
            </a:endParaRPr>
          </a:p>
        </p:txBody>
      </p:sp>
      <p:sp>
        <p:nvSpPr>
          <p:cNvPr id="4" name="Content Placeholder 5">
            <a:extLst>
              <a:ext uri="{FF2B5EF4-FFF2-40B4-BE49-F238E27FC236}">
                <a16:creationId xmlns:a16="http://schemas.microsoft.com/office/drawing/2014/main" id="{58E8824F-51B6-4F46-B4CE-2065BDA13A64}"/>
              </a:ext>
            </a:extLst>
          </p:cNvPr>
          <p:cNvSpPr txBox="1">
            <a:spLocks/>
          </p:cNvSpPr>
          <p:nvPr/>
        </p:nvSpPr>
        <p:spPr>
          <a:xfrm>
            <a:off x="838200" y="2279373"/>
            <a:ext cx="3643859" cy="389758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a:lstStyle>
          <a:p>
            <a:pPr hangingPunct="1"/>
            <a:r>
              <a:rPr lang="en-GB" dirty="0"/>
              <a:t>Feelings?</a:t>
            </a:r>
          </a:p>
          <a:p>
            <a:pPr hangingPunct="1"/>
            <a:endParaRPr lang="en-GB" dirty="0"/>
          </a:p>
          <a:p>
            <a:pPr hangingPunct="1"/>
            <a:r>
              <a:rPr lang="en-GB" dirty="0"/>
              <a:t>Beliefs?</a:t>
            </a:r>
          </a:p>
          <a:p>
            <a:pPr hangingPunct="1"/>
            <a:endParaRPr lang="en-GB" dirty="0"/>
          </a:p>
          <a:p>
            <a:pPr hangingPunct="1"/>
            <a:r>
              <a:rPr lang="en-GB" dirty="0"/>
              <a:t>Actions?</a:t>
            </a:r>
          </a:p>
          <a:p>
            <a:pPr hangingPunct="1"/>
            <a:endParaRPr lang="en-GB" dirty="0"/>
          </a:p>
          <a:p>
            <a:pPr hangingPunct="1"/>
            <a:r>
              <a:rPr lang="en-GB" dirty="0"/>
              <a:t>Sharing with others?</a:t>
            </a:r>
          </a:p>
        </p:txBody>
      </p:sp>
      <p:sp>
        <p:nvSpPr>
          <p:cNvPr id="5" name="Content Placeholder 5">
            <a:extLst>
              <a:ext uri="{FF2B5EF4-FFF2-40B4-BE49-F238E27FC236}">
                <a16:creationId xmlns:a16="http://schemas.microsoft.com/office/drawing/2014/main" id="{81C9D605-D5CB-49F8-B96B-00754F869F19}"/>
              </a:ext>
            </a:extLst>
          </p:cNvPr>
          <p:cNvSpPr txBox="1">
            <a:spLocks/>
          </p:cNvSpPr>
          <p:nvPr/>
        </p:nvSpPr>
        <p:spPr>
          <a:xfrm>
            <a:off x="5501390" y="2279373"/>
            <a:ext cx="5852410" cy="389758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a:lstStyle>
          <a:p>
            <a:pPr hangingPunct="1"/>
            <a:endParaRPr lang="en-GB" dirty="0"/>
          </a:p>
        </p:txBody>
      </p:sp>
      <p:pic>
        <p:nvPicPr>
          <p:cNvPr id="6" name="Picture 5">
            <a:extLst>
              <a:ext uri="{FF2B5EF4-FFF2-40B4-BE49-F238E27FC236}">
                <a16:creationId xmlns:a16="http://schemas.microsoft.com/office/drawing/2014/main" id="{55CE22B9-8DE5-4EA2-B1DB-753CCBE12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954" y="1476488"/>
            <a:ext cx="3324111" cy="5016387"/>
          </a:xfrm>
          <a:prstGeom prst="rect">
            <a:avLst/>
          </a:prstGeom>
        </p:spPr>
      </p:pic>
    </p:spTree>
    <p:extLst>
      <p:ext uri="{BB962C8B-B14F-4D97-AF65-F5344CB8AC3E}">
        <p14:creationId xmlns:p14="http://schemas.microsoft.com/office/powerpoint/2010/main" val="421953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397177"/>
            <a:ext cx="11407545" cy="1793949"/>
          </a:xfrm>
          <a:solidFill>
            <a:schemeClr val="accent6">
              <a:lumMod val="20000"/>
              <a:lumOff val="80000"/>
            </a:schemeClr>
          </a:solidFill>
        </p:spPr>
        <p:txBody>
          <a:bodyPr>
            <a:normAutofit fontScale="90000"/>
          </a:bodyPr>
          <a:lstStyle/>
          <a:p>
            <a:r>
              <a:rPr lang="en-GB" dirty="0">
                <a:latin typeface="Comic Sans MS" panose="030F0702030302020204" pitchFamily="66" charset="0"/>
              </a:rPr>
              <a:t>Summary reflections:</a:t>
            </a:r>
            <a:br>
              <a:rPr lang="en-GB" dirty="0">
                <a:latin typeface="Comic Sans MS" panose="030F0702030302020204" pitchFamily="66" charset="0"/>
              </a:rPr>
            </a:br>
            <a:br>
              <a:rPr lang="en-GB" dirty="0">
                <a:latin typeface="Comic Sans MS" panose="030F0702030302020204" pitchFamily="66" charset="0"/>
              </a:rPr>
            </a:br>
            <a:r>
              <a:rPr lang="en-GB" dirty="0">
                <a:latin typeface="Comic Sans MS" panose="030F0702030302020204" pitchFamily="66" charset="0"/>
              </a:rPr>
              <a:t>My learning about Alevism and the Cemevi. </a:t>
            </a:r>
          </a:p>
        </p:txBody>
      </p:sp>
      <p:sp>
        <p:nvSpPr>
          <p:cNvPr id="3" name="Content Placeholder 2"/>
          <p:cNvSpPr>
            <a:spLocks noGrp="1"/>
          </p:cNvSpPr>
          <p:nvPr>
            <p:ph sz="half" idx="1"/>
          </p:nvPr>
        </p:nvSpPr>
        <p:spPr>
          <a:xfrm>
            <a:off x="838199" y="2743200"/>
            <a:ext cx="10901855" cy="3431020"/>
          </a:xfrm>
        </p:spPr>
        <p:txBody>
          <a:bodyPr>
            <a:normAutofit lnSpcReduction="10000"/>
          </a:bodyPr>
          <a:lstStyle/>
          <a:p>
            <a:pPr marL="0" indent="0">
              <a:buNone/>
            </a:pPr>
            <a:r>
              <a:rPr lang="en-GB" dirty="0">
                <a:latin typeface="Comic Sans MS" panose="030F0702030302020204" pitchFamily="66" charset="0"/>
              </a:rPr>
              <a:t>What have you found most interesting in your learning about Alevism?</a:t>
            </a:r>
          </a:p>
          <a:p>
            <a:pPr marL="0" indent="0">
              <a:buNone/>
            </a:pPr>
            <a:r>
              <a:rPr lang="en-GB" dirty="0">
                <a:latin typeface="Comic Sans MS" panose="030F0702030302020204" pitchFamily="66" charset="0"/>
              </a:rPr>
              <a:t>What do you think is the most important belief in Alevism? Why?</a:t>
            </a:r>
          </a:p>
          <a:p>
            <a:pPr marL="0" indent="0">
              <a:buNone/>
            </a:pPr>
            <a:r>
              <a:rPr lang="en-GB" dirty="0">
                <a:latin typeface="Comic Sans MS" panose="030F0702030302020204" pitchFamily="66" charset="0"/>
              </a:rPr>
              <a:t>What do you think is the most important practice in Alevism? Why?</a:t>
            </a:r>
          </a:p>
          <a:p>
            <a:pPr marL="0" indent="0">
              <a:buNone/>
            </a:pPr>
            <a:r>
              <a:rPr lang="en-GB" dirty="0">
                <a:latin typeface="Comic Sans MS" panose="030F0702030302020204" pitchFamily="66" charset="0"/>
              </a:rPr>
              <a:t>How would you explain Alevism to someone who doesn’t know about it in no more that three sentences?</a:t>
            </a:r>
          </a:p>
        </p:txBody>
      </p:sp>
    </p:spTree>
    <p:extLst>
      <p:ext uri="{BB962C8B-B14F-4D97-AF65-F5344CB8AC3E}">
        <p14:creationId xmlns:p14="http://schemas.microsoft.com/office/powerpoint/2010/main" val="1655053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TotalTime>
  <Words>1108</Words>
  <Application>Microsoft Office PowerPoint</Application>
  <PresentationFormat>Widescreen</PresentationFormat>
  <Paragraphs>86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Comic Sans MS</vt:lpstr>
      <vt:lpstr>Office Theme</vt:lpstr>
      <vt:lpstr>     What is the meaning of Hakk and the importance of serving others? </vt:lpstr>
      <vt:lpstr>Alevis believe that God/Hakk is in all people</vt:lpstr>
      <vt:lpstr>Because Hakk is in everyone, Alevis believe that we are all equal</vt:lpstr>
      <vt:lpstr>How should we treat other people?</vt:lpstr>
      <vt:lpstr>Alevis believe that God/Hakk is in all people</vt:lpstr>
      <vt:lpstr>Roles and responsibilities in a Cem and at school. </vt:lpstr>
      <vt:lpstr>PowerPoint Presentation</vt:lpstr>
      <vt:lpstr>  Recap</vt:lpstr>
      <vt:lpstr>Summary reflections:  My learning about Alevism and the Cemevi.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12</dc:title>
  <dc:creator>bill moore</dc:creator>
  <cp:lastModifiedBy>bill moore</cp:lastModifiedBy>
  <cp:revision>36</cp:revision>
  <cp:lastPrinted>2017-08-31T09:34:35Z</cp:lastPrinted>
  <dcterms:created xsi:type="dcterms:W3CDTF">2017-08-07T10:22:34Z</dcterms:created>
  <dcterms:modified xsi:type="dcterms:W3CDTF">2018-04-15T08:41:31Z</dcterms:modified>
</cp:coreProperties>
</file>