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9" r:id="rId3"/>
    <p:sldId id="268" r:id="rId4"/>
    <p:sldId id="266" r:id="rId5"/>
    <p:sldId id="267" r:id="rId6"/>
    <p:sldId id="260" r:id="rId7"/>
    <p:sldId id="261" r:id="rId8"/>
    <p:sldId id="265" r:id="rId9"/>
    <p:sldId id="257" r:id="rId10"/>
    <p:sldId id="26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ll moore" initials="bm" lastIdx="1" clrIdx="0">
    <p:extLst>
      <p:ext uri="{19B8F6BF-5375-455C-9EA6-DF929625EA0E}">
        <p15:presenceInfo xmlns:p15="http://schemas.microsoft.com/office/powerpoint/2012/main" userId="1d60487a34ddf14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620"/>
    <p:restoredTop sz="94660"/>
  </p:normalViewPr>
  <p:slideViewPr>
    <p:cSldViewPr>
      <p:cViewPr varScale="1">
        <p:scale>
          <a:sx n="74" d="100"/>
          <a:sy n="74" d="100"/>
        </p:scale>
        <p:origin x="126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2" d="100"/>
          <a:sy n="82" d="100"/>
        </p:scale>
        <p:origin x="251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4-08-26T10:32:09.016" idx="1">
    <p:pos x="4924" y="3156"/>
    <p:text>this is an activity not an objective. An objective might be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3E536F-47D4-48F6-9280-99E462E5F336}" type="datetimeFigureOut">
              <a:rPr lang="en-US" smtClean="0"/>
              <a:t>12/12/2015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063DAC-C5EA-48AE-B2A9-36D041770EDE}" type="slidenum">
              <a:rPr lang="en-US" smtClean="0"/>
              <a:t>‹#›</a:t>
            </a:fld>
            <a:endParaRPr lang="en-US"/>
          </a:p>
        </p:txBody>
      </p:sp>
    </p:spTree>
    <p:extLst>
      <p:ext uri="{BB962C8B-B14F-4D97-AF65-F5344CB8AC3E}">
        <p14:creationId xmlns:p14="http://schemas.microsoft.com/office/powerpoint/2010/main" val="4219833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youtube.com/watch?v=lJZ9r1CO9W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Ba%C4%9Flama"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en-GB" sz="1600" dirty="0" smtClean="0"/>
              <a:t>Hand out either sheets to groups or 3 or 4 students. Ask each group </a:t>
            </a:r>
            <a:r>
              <a:rPr lang="en-GB" sz="1600" dirty="0"/>
              <a:t>to focus on either 1, 2 or 3 </a:t>
            </a:r>
            <a:r>
              <a:rPr lang="en-GB" sz="1600" dirty="0" smtClean="0"/>
              <a:t>and identify anything interesting from what they have read and get the class to ask questions about it.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They can use this for the rest of the lesson to take notes, highlight, underline etc so that they link aspects of </a:t>
            </a:r>
            <a:r>
              <a:rPr lang="en-GB" sz="1600" dirty="0" err="1" smtClean="0"/>
              <a:t>Cem</a:t>
            </a:r>
            <a:r>
              <a:rPr lang="en-GB" sz="1600" dirty="0" smtClean="0"/>
              <a:t> to what the people have said. This will also help with the homework.</a:t>
            </a:r>
            <a:endParaRPr lang="en-US" sz="1600" dirty="0" smtClean="0"/>
          </a:p>
          <a:p>
            <a:endParaRPr lang="en-US" dirty="0"/>
          </a:p>
        </p:txBody>
      </p:sp>
      <p:sp>
        <p:nvSpPr>
          <p:cNvPr id="4" name="Slide Number Placeholder 3"/>
          <p:cNvSpPr>
            <a:spLocks noGrp="1"/>
          </p:cNvSpPr>
          <p:nvPr>
            <p:ph type="sldNum" sz="quarter" idx="10"/>
          </p:nvPr>
        </p:nvSpPr>
        <p:spPr/>
        <p:txBody>
          <a:bodyPr/>
          <a:lstStyle/>
          <a:p>
            <a:fld id="{09063DAC-C5EA-48AE-B2A9-36D041770EDE}" type="slidenum">
              <a:rPr lang="en-US" smtClean="0"/>
              <a:t>1</a:t>
            </a:fld>
            <a:endParaRPr lang="en-US"/>
          </a:p>
        </p:txBody>
      </p:sp>
    </p:spTree>
    <p:extLst>
      <p:ext uri="{BB962C8B-B14F-4D97-AF65-F5344CB8AC3E}">
        <p14:creationId xmlns:p14="http://schemas.microsoft.com/office/powerpoint/2010/main" val="2815170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ASK THIS QUESTION</a:t>
            </a:r>
          </a:p>
          <a:p>
            <a:endParaRPr lang="en-US" sz="1600" dirty="0"/>
          </a:p>
          <a:p>
            <a:r>
              <a:rPr lang="en-US" sz="1600" dirty="0" smtClean="0"/>
              <a:t>What have you learnt about the values of </a:t>
            </a:r>
            <a:r>
              <a:rPr lang="en-US" sz="1600" dirty="0" err="1"/>
              <a:t>A</a:t>
            </a:r>
            <a:r>
              <a:rPr lang="en-US" sz="1600" smtClean="0"/>
              <a:t>levism</a:t>
            </a:r>
            <a:r>
              <a:rPr lang="en-US" sz="1600" dirty="0"/>
              <a:t>?</a:t>
            </a:r>
            <a:endParaRPr lang="en-US" sz="1600" dirty="0" smtClean="0"/>
          </a:p>
          <a:p>
            <a:endParaRPr lang="en-US" dirty="0"/>
          </a:p>
        </p:txBody>
      </p:sp>
      <p:sp>
        <p:nvSpPr>
          <p:cNvPr id="4" name="Slide Number Placeholder 3"/>
          <p:cNvSpPr>
            <a:spLocks noGrp="1"/>
          </p:cNvSpPr>
          <p:nvPr>
            <p:ph type="sldNum" sz="quarter" idx="10"/>
          </p:nvPr>
        </p:nvSpPr>
        <p:spPr/>
        <p:txBody>
          <a:bodyPr/>
          <a:lstStyle/>
          <a:p>
            <a:fld id="{09063DAC-C5EA-48AE-B2A9-36D041770EDE}" type="slidenum">
              <a:rPr lang="en-US" smtClean="0"/>
              <a:t>10</a:t>
            </a:fld>
            <a:endParaRPr lang="en-US"/>
          </a:p>
        </p:txBody>
      </p:sp>
    </p:spTree>
    <p:extLst>
      <p:ext uri="{BB962C8B-B14F-4D97-AF65-F5344CB8AC3E}">
        <p14:creationId xmlns:p14="http://schemas.microsoft.com/office/powerpoint/2010/main" val="2244145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GB" sz="1400" dirty="0" smtClean="0"/>
              <a:t>READ THIS OUT:</a:t>
            </a:r>
          </a:p>
          <a:p>
            <a:r>
              <a:rPr lang="en-GB" sz="1400" dirty="0" smtClean="0"/>
              <a:t>The main ceremony in Alevism is the </a:t>
            </a:r>
            <a:r>
              <a:rPr lang="en-GB" sz="1400" dirty="0" err="1" smtClean="0"/>
              <a:t>Cem</a:t>
            </a:r>
            <a:r>
              <a:rPr lang="en-GB" sz="1400" dirty="0" smtClean="0"/>
              <a:t> ceremony. It is a very important part of the community’s life. </a:t>
            </a:r>
            <a:r>
              <a:rPr lang="en-GB" sz="1400" baseline="0" dirty="0" smtClean="0"/>
              <a:t>However, the real significance cannot be seen – it lies hidden in the symbols,</a:t>
            </a:r>
            <a:r>
              <a:rPr lang="en-GB" sz="1400" dirty="0" smtClean="0"/>
              <a:t> rituals and hymns of the service. Today, we are going to find out what the meaning is and how the service helps the community.</a:t>
            </a:r>
            <a:endParaRPr lang="en-GB" sz="1400" baseline="0" dirty="0" smtClean="0"/>
          </a:p>
          <a:p>
            <a:endParaRPr lang="en-GB" sz="1400" baseline="0" dirty="0" smtClean="0"/>
          </a:p>
          <a:p>
            <a:r>
              <a:rPr lang="en-GB" sz="1400" baseline="0" dirty="0" smtClean="0"/>
              <a:t>The </a:t>
            </a:r>
            <a:r>
              <a:rPr lang="en-GB" sz="1400" baseline="0" dirty="0" err="1" smtClean="0"/>
              <a:t>cem</a:t>
            </a:r>
            <a:r>
              <a:rPr lang="en-GB" sz="1400" baseline="0" dirty="0" smtClean="0"/>
              <a:t> is the main ritual of </a:t>
            </a:r>
            <a:r>
              <a:rPr lang="en-GB" sz="1400" baseline="0" dirty="0" err="1" smtClean="0"/>
              <a:t>Alevism</a:t>
            </a:r>
            <a:r>
              <a:rPr lang="en-GB" sz="1400" baseline="0" dirty="0" smtClean="0"/>
              <a:t> and is the act of worshipping</a:t>
            </a:r>
            <a:r>
              <a:rPr lang="en-GB" sz="1400" dirty="0" smtClean="0"/>
              <a:t> together.</a:t>
            </a:r>
            <a:r>
              <a:rPr lang="en-GB" sz="1400" baseline="0" dirty="0" smtClean="0"/>
              <a:t>.</a:t>
            </a:r>
          </a:p>
          <a:p>
            <a:endParaRPr lang="en-GB" sz="1400" baseline="0" dirty="0" smtClean="0"/>
          </a:p>
          <a:p>
            <a:r>
              <a:rPr lang="en-GB" sz="1400" baseline="0" dirty="0" smtClean="0"/>
              <a:t>It is based on a sacred and secret meeting between the prophet </a:t>
            </a:r>
            <a:r>
              <a:rPr lang="en-GB" sz="1400" baseline="0" dirty="0" err="1" smtClean="0"/>
              <a:t>Muhammed</a:t>
            </a:r>
            <a:r>
              <a:rPr lang="en-GB" sz="1400" baseline="0" dirty="0" smtClean="0"/>
              <a:t> and Ali, when the prophet </a:t>
            </a:r>
            <a:r>
              <a:rPr lang="en-GB" sz="1400" baseline="0" dirty="0" err="1" smtClean="0"/>
              <a:t>Muhammed</a:t>
            </a:r>
            <a:r>
              <a:rPr lang="en-GB" sz="1400" baseline="0" dirty="0" smtClean="0"/>
              <a:t> was returning from </a:t>
            </a:r>
            <a:r>
              <a:rPr lang="en-GB" sz="1400" baseline="0" dirty="0" err="1" smtClean="0"/>
              <a:t>Mihrac</a:t>
            </a:r>
            <a:r>
              <a:rPr lang="en-GB" sz="1400" baseline="0" dirty="0" smtClean="0"/>
              <a:t> ( a heavenly journey in which he meets </a:t>
            </a:r>
            <a:r>
              <a:rPr lang="en-GB" sz="1400" baseline="0" dirty="0" err="1" smtClean="0"/>
              <a:t>Hakk</a:t>
            </a:r>
            <a:r>
              <a:rPr lang="en-GB" sz="1400" baseline="0" dirty="0" smtClean="0"/>
              <a:t> - God).</a:t>
            </a:r>
          </a:p>
          <a:p>
            <a:endParaRPr lang="en-GB" sz="1400" baseline="0" dirty="0" smtClean="0"/>
          </a:p>
          <a:p>
            <a:r>
              <a:rPr lang="en-GB" sz="1400" dirty="0" smtClean="0"/>
              <a:t>During the </a:t>
            </a:r>
            <a:r>
              <a:rPr lang="en-GB" sz="1400" dirty="0" err="1" smtClean="0"/>
              <a:t>cem</a:t>
            </a:r>
            <a:r>
              <a:rPr lang="en-GB" sz="1400" dirty="0" smtClean="0"/>
              <a:t> ceremony, the “</a:t>
            </a:r>
            <a:r>
              <a:rPr lang="en-GB" sz="1400" dirty="0" err="1" smtClean="0"/>
              <a:t>zakir</a:t>
            </a:r>
            <a:r>
              <a:rPr lang="en-GB" sz="1400" dirty="0" smtClean="0"/>
              <a:t>” plays the </a:t>
            </a:r>
            <a:r>
              <a:rPr lang="en-GB" sz="1400" dirty="0" err="1" smtClean="0"/>
              <a:t>Baglama</a:t>
            </a:r>
            <a:r>
              <a:rPr lang="en-GB" sz="1400" dirty="0" smtClean="0"/>
              <a:t>- the </a:t>
            </a:r>
            <a:r>
              <a:rPr lang="en-GB" sz="1400" dirty="0" err="1" smtClean="0"/>
              <a:t>saz</a:t>
            </a:r>
            <a:r>
              <a:rPr lang="en-GB" sz="1400" dirty="0" smtClean="0"/>
              <a:t> and sings spiritual songs- </a:t>
            </a:r>
            <a:r>
              <a:rPr lang="en-GB" sz="1400" dirty="0" err="1" smtClean="0"/>
              <a:t>Nefes</a:t>
            </a:r>
            <a:r>
              <a:rPr lang="en-GB" sz="1400" dirty="0" smtClean="0"/>
              <a:t>, ritual dances are performed- </a:t>
            </a:r>
            <a:r>
              <a:rPr lang="en-GB" sz="1400" dirty="0" err="1" smtClean="0"/>
              <a:t>Semah</a:t>
            </a:r>
            <a:r>
              <a:rPr lang="en-GB" sz="1400" dirty="0" smtClean="0"/>
              <a:t> and food is brought and shared- </a:t>
            </a:r>
            <a:r>
              <a:rPr lang="en-GB" sz="1400" dirty="0" err="1" smtClean="0"/>
              <a:t>lokma</a:t>
            </a:r>
            <a:r>
              <a:rPr lang="en-GB" sz="1400" dirty="0" smtClean="0"/>
              <a:t>.</a:t>
            </a:r>
            <a:endParaRPr lang="en-GB" sz="1400" baseline="0" dirty="0" smtClean="0"/>
          </a:p>
          <a:p>
            <a:endParaRPr lang="en-GB" sz="1400" baseline="0" dirty="0" smtClean="0"/>
          </a:p>
          <a:p>
            <a:r>
              <a:rPr lang="en-GB" sz="1400" baseline="0" dirty="0" smtClean="0"/>
              <a:t>ASK</a:t>
            </a:r>
            <a:r>
              <a:rPr lang="en-GB" sz="1400" dirty="0" smtClean="0"/>
              <a:t> THIS QUESTION</a:t>
            </a:r>
          </a:p>
          <a:p>
            <a:r>
              <a:rPr lang="en-US" sz="1400" dirty="0"/>
              <a:t>What other religions have music, dance, food?</a:t>
            </a:r>
          </a:p>
          <a:p>
            <a:r>
              <a:rPr lang="en-GB" sz="1400" baseline="0" dirty="0" smtClean="0"/>
              <a:t>EXAMPLES MIGHT INCLUDE</a:t>
            </a:r>
            <a:br>
              <a:rPr lang="en-GB" sz="1400" baseline="0" dirty="0" smtClean="0"/>
            </a:br>
            <a:r>
              <a:rPr lang="en-GB" sz="1400" baseline="0" dirty="0" smtClean="0"/>
              <a:t>CHRISTIANS SING HYMNS</a:t>
            </a:r>
          </a:p>
          <a:p>
            <a:r>
              <a:rPr lang="en-GB" sz="1400" dirty="0" smtClean="0"/>
              <a:t>SIKHS SHARE FOOD</a:t>
            </a:r>
            <a:endParaRPr lang="en-GB" sz="1400" baseline="0" dirty="0" smtClean="0"/>
          </a:p>
          <a:p>
            <a:endParaRPr lang="en-GB" dirty="0" smtClean="0"/>
          </a:p>
          <a:p>
            <a:endParaRPr lang="en-GB" dirty="0" smtClean="0"/>
          </a:p>
          <a:p>
            <a:endParaRPr lang="en-US" dirty="0"/>
          </a:p>
        </p:txBody>
      </p:sp>
      <p:sp>
        <p:nvSpPr>
          <p:cNvPr id="4" name="Slide Number Placeholder 3"/>
          <p:cNvSpPr>
            <a:spLocks noGrp="1"/>
          </p:cNvSpPr>
          <p:nvPr>
            <p:ph type="sldNum" sz="quarter" idx="10"/>
          </p:nvPr>
        </p:nvSpPr>
        <p:spPr/>
        <p:txBody>
          <a:bodyPr/>
          <a:lstStyle/>
          <a:p>
            <a:fld id="{09063DAC-C5EA-48AE-B2A9-36D041770EDE}" type="slidenum">
              <a:rPr lang="en-US" smtClean="0"/>
              <a:t>2</a:t>
            </a:fld>
            <a:endParaRPr lang="en-US"/>
          </a:p>
        </p:txBody>
      </p:sp>
    </p:spTree>
    <p:extLst>
      <p:ext uri="{BB962C8B-B14F-4D97-AF65-F5344CB8AC3E}">
        <p14:creationId xmlns:p14="http://schemas.microsoft.com/office/powerpoint/2010/main" val="4028155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600" dirty="0" smtClean="0"/>
          </a:p>
          <a:p>
            <a:r>
              <a:rPr lang="en-GB" sz="1600" dirty="0" smtClean="0"/>
              <a:t>ASK THE CLASS Does anyone</a:t>
            </a:r>
            <a:r>
              <a:rPr lang="en-GB" sz="1600" baseline="0" dirty="0" smtClean="0"/>
              <a:t> has a dispute with  a classmate?</a:t>
            </a:r>
          </a:p>
          <a:p>
            <a:r>
              <a:rPr lang="en-GB" sz="1600" dirty="0" smtClean="0"/>
              <a:t>What is it about and how can you solve it?</a:t>
            </a:r>
            <a:endParaRPr lang="en-GB" sz="1600" baseline="0" dirty="0" smtClean="0"/>
          </a:p>
          <a:p>
            <a:endParaRPr lang="en-GB" sz="1600" baseline="0" dirty="0" smtClean="0"/>
          </a:p>
          <a:p>
            <a:r>
              <a:rPr lang="en-GB" sz="1600" baseline="0" dirty="0" smtClean="0"/>
              <a:t>IF SO SHOW AS AN EXAMPLE BY TRYING TO RESOLVE IT.</a:t>
            </a:r>
          </a:p>
          <a:p>
            <a:endParaRPr lang="en-GB" sz="1600" dirty="0"/>
          </a:p>
          <a:p>
            <a:endParaRPr lang="en-GB" sz="1600" dirty="0" smtClean="0"/>
          </a:p>
          <a:p>
            <a:r>
              <a:rPr lang="en-GB" sz="1600" dirty="0" smtClean="0"/>
              <a:t>Play video clip of the </a:t>
            </a:r>
            <a:r>
              <a:rPr lang="en-GB" sz="1600" dirty="0" err="1" smtClean="0"/>
              <a:t>cem</a:t>
            </a:r>
            <a:r>
              <a:rPr lang="en-GB" sz="1600" dirty="0" smtClean="0"/>
              <a:t> ceremony</a:t>
            </a:r>
            <a:r>
              <a:rPr lang="en-GB" sz="1600" baseline="0" dirty="0" smtClean="0"/>
              <a:t> from 0:00 to 1:</a:t>
            </a:r>
            <a:r>
              <a:rPr lang="en-GB" sz="1600" dirty="0" smtClean="0"/>
              <a:t>35</a:t>
            </a:r>
            <a:r>
              <a:rPr lang="en-GB" sz="1600" baseline="0" dirty="0" smtClean="0"/>
              <a:t>m</a:t>
            </a:r>
            <a:endParaRPr lang="en-US" sz="1600" dirty="0"/>
          </a:p>
        </p:txBody>
      </p:sp>
      <p:sp>
        <p:nvSpPr>
          <p:cNvPr id="4" name="Slide Number Placeholder 3"/>
          <p:cNvSpPr>
            <a:spLocks noGrp="1"/>
          </p:cNvSpPr>
          <p:nvPr>
            <p:ph type="sldNum" sz="quarter" idx="10"/>
          </p:nvPr>
        </p:nvSpPr>
        <p:spPr/>
        <p:txBody>
          <a:bodyPr/>
          <a:lstStyle/>
          <a:p>
            <a:fld id="{09063DAC-C5EA-48AE-B2A9-36D041770EDE}" type="slidenum">
              <a:rPr lang="en-US" smtClean="0"/>
              <a:pPr/>
              <a:t>3</a:t>
            </a:fld>
            <a:endParaRPr lang="en-US"/>
          </a:p>
        </p:txBody>
      </p:sp>
    </p:spTree>
    <p:extLst>
      <p:ext uri="{BB962C8B-B14F-4D97-AF65-F5344CB8AC3E}">
        <p14:creationId xmlns:p14="http://schemas.microsoft.com/office/powerpoint/2010/main" val="801129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35000"/>
            <a:ext cx="4572000" cy="3429000"/>
          </a:xfrm>
        </p:spPr>
      </p:sp>
      <p:sp>
        <p:nvSpPr>
          <p:cNvPr id="3" name="Notes Placeholder 2"/>
          <p:cNvSpPr>
            <a:spLocks noGrp="1"/>
          </p:cNvSpPr>
          <p:nvPr>
            <p:ph type="body" idx="1"/>
          </p:nvPr>
        </p:nvSpPr>
        <p:spPr/>
        <p:txBody>
          <a:bodyPr>
            <a:noAutofit/>
          </a:bodyPr>
          <a:lstStyle/>
          <a:p>
            <a:r>
              <a:rPr lang="en-US" sz="1400" dirty="0" smtClean="0"/>
              <a:t>YOU ARE GOING TO WATCH THE YOU TUBE CLIP OF THE CEM CEREMONY. PLAY IT FROM WHERE THE CEM CEREMONY STARTS – 2.37? TO THE END.</a:t>
            </a:r>
            <a:endParaRPr lang="en-US" sz="1400" baseline="0" dirty="0" smtClean="0"/>
          </a:p>
          <a:p>
            <a:endParaRPr lang="en-US" sz="1400" dirty="0" smtClean="0"/>
          </a:p>
          <a:p>
            <a:r>
              <a:rPr lang="en-US" sz="1400" dirty="0" smtClean="0"/>
              <a:t>TELL </a:t>
            </a:r>
            <a:r>
              <a:rPr lang="en-US" sz="1400" dirty="0"/>
              <a:t>THE CLASS:</a:t>
            </a:r>
          </a:p>
          <a:p>
            <a:r>
              <a:rPr lang="en-US" sz="1400" dirty="0" smtClean="0"/>
              <a:t>Fill in the worksheet identifying the roles for each of the 12 servants in the </a:t>
            </a:r>
            <a:r>
              <a:rPr lang="en-US" sz="1400" dirty="0" err="1" smtClean="0"/>
              <a:t>cem</a:t>
            </a:r>
            <a:r>
              <a:rPr lang="en-US" sz="1400" dirty="0" smtClean="0"/>
              <a:t> ceremony alongside their </a:t>
            </a:r>
            <a:r>
              <a:rPr lang="en-US" sz="1400" dirty="0"/>
              <a:t>T</a:t>
            </a:r>
            <a:r>
              <a:rPr lang="en-US" sz="1400" dirty="0" smtClean="0"/>
              <a:t>urkish names. </a:t>
            </a:r>
            <a:r>
              <a:rPr lang="en-US" sz="1400" dirty="0" smtClean="0">
                <a:solidFill>
                  <a:srgbClr val="FF0000"/>
                </a:solidFill>
              </a:rPr>
              <a:t>Ask them to try and identify the symbolic, hidden meanings of the rituals and services.</a:t>
            </a:r>
          </a:p>
          <a:p>
            <a:endParaRPr lang="en-US" sz="1400" dirty="0" smtClean="0"/>
          </a:p>
          <a:p>
            <a:endParaRPr lang="en-US" sz="1400" dirty="0" smtClean="0"/>
          </a:p>
        </p:txBody>
      </p:sp>
      <p:sp>
        <p:nvSpPr>
          <p:cNvPr id="4" name="Slide Number Placeholder 3"/>
          <p:cNvSpPr>
            <a:spLocks noGrp="1"/>
          </p:cNvSpPr>
          <p:nvPr>
            <p:ph type="sldNum" sz="quarter" idx="10"/>
          </p:nvPr>
        </p:nvSpPr>
        <p:spPr/>
        <p:txBody>
          <a:bodyPr/>
          <a:lstStyle/>
          <a:p>
            <a:fld id="{09063DAC-C5EA-48AE-B2A9-36D041770EDE}" type="slidenum">
              <a:rPr lang="en-US" smtClean="0"/>
              <a:t>4</a:t>
            </a:fld>
            <a:endParaRPr lang="en-US"/>
          </a:p>
        </p:txBody>
      </p:sp>
    </p:spTree>
    <p:extLst>
      <p:ext uri="{BB962C8B-B14F-4D97-AF65-F5344CB8AC3E}">
        <p14:creationId xmlns:p14="http://schemas.microsoft.com/office/powerpoint/2010/main" val="1304013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sz="1600" dirty="0" smtClean="0"/>
              <a:t>Explore with the class what the significance and meanings of the roles and rituals are.</a:t>
            </a:r>
            <a:endParaRPr lang="en-US" sz="1600" baseline="0" dirty="0" smtClean="0"/>
          </a:p>
          <a:p>
            <a:endParaRPr lang="en-US" sz="1600" baseline="0" dirty="0" smtClean="0"/>
          </a:p>
          <a:p>
            <a:endParaRPr lang="en-US" sz="16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SHOW THE VIDEO CLIP  </a:t>
            </a:r>
            <a:r>
              <a:rPr lang="en-US" sz="1600" dirty="0" smtClean="0">
                <a:hlinkClick r:id="rId3"/>
              </a:rPr>
              <a:t>http://www.youtube.com/watch?v=lJZ9r1CO9WY</a:t>
            </a:r>
            <a:r>
              <a:rPr lang="en-US" sz="160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p>
            <a:r>
              <a:rPr lang="en-US" sz="1600" dirty="0" smtClean="0"/>
              <a:t>From 2.00m to 3.35m, and from 8.48m to the end</a:t>
            </a:r>
          </a:p>
          <a:p>
            <a:endParaRPr lang="en-US" sz="1600" dirty="0"/>
          </a:p>
          <a:p>
            <a:r>
              <a:rPr lang="en-US" sz="1600" dirty="0" smtClean="0"/>
              <a:t>You may need to stop the video to ask what is going on, explaining what it is and above all why it is important. </a:t>
            </a:r>
            <a:endParaRPr lang="en-US" sz="1600" dirty="0"/>
          </a:p>
        </p:txBody>
      </p:sp>
      <p:sp>
        <p:nvSpPr>
          <p:cNvPr id="4" name="Slide Number Placeholder 3"/>
          <p:cNvSpPr>
            <a:spLocks noGrp="1"/>
          </p:cNvSpPr>
          <p:nvPr>
            <p:ph type="sldNum" sz="quarter" idx="10"/>
          </p:nvPr>
        </p:nvSpPr>
        <p:spPr/>
        <p:txBody>
          <a:bodyPr/>
          <a:lstStyle/>
          <a:p>
            <a:fld id="{09063DAC-C5EA-48AE-B2A9-36D041770EDE}" type="slidenum">
              <a:rPr lang="en-US" smtClean="0"/>
              <a:pPr/>
              <a:t>5</a:t>
            </a:fld>
            <a:endParaRPr lang="en-US"/>
          </a:p>
        </p:txBody>
      </p:sp>
    </p:spTree>
    <p:extLst>
      <p:ext uri="{BB962C8B-B14F-4D97-AF65-F5344CB8AC3E}">
        <p14:creationId xmlns:p14="http://schemas.microsoft.com/office/powerpoint/2010/main" val="29572016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READ THIS</a:t>
            </a:r>
          </a:p>
          <a:p>
            <a:r>
              <a:rPr lang="en-US" sz="1600" dirty="0" smtClean="0"/>
              <a:t>Now</a:t>
            </a:r>
            <a:r>
              <a:rPr lang="en-US" sz="1600" baseline="0" dirty="0" smtClean="0"/>
              <a:t> we are going to look at the activities in the </a:t>
            </a:r>
            <a:r>
              <a:rPr lang="en-US" sz="1600" baseline="0" dirty="0" err="1" smtClean="0"/>
              <a:t>cem</a:t>
            </a:r>
            <a:r>
              <a:rPr lang="en-US" sz="1600" baseline="0" dirty="0" smtClean="0"/>
              <a:t> ceremony</a:t>
            </a:r>
            <a:endParaRPr lang="en-US" sz="1600" dirty="0" smtClean="0"/>
          </a:p>
          <a:p>
            <a:endParaRPr lang="en-US" sz="1600" baseline="0" dirty="0" smtClean="0"/>
          </a:p>
          <a:p>
            <a:r>
              <a:rPr lang="en-US" sz="1600" baseline="0" dirty="0" smtClean="0"/>
              <a:t>There is singing, dancing and sharing in the ceremony and we are going to look at each of them.</a:t>
            </a:r>
          </a:p>
          <a:p>
            <a:r>
              <a:rPr lang="en-US" sz="1600" baseline="0" dirty="0" err="1" smtClean="0"/>
              <a:t>Nefes</a:t>
            </a:r>
            <a:r>
              <a:rPr lang="en-US" sz="1600" baseline="0" dirty="0" smtClean="0"/>
              <a:t> – songs</a:t>
            </a:r>
          </a:p>
          <a:p>
            <a:r>
              <a:rPr lang="en-US" sz="1600" baseline="0" dirty="0" err="1" smtClean="0"/>
              <a:t>Semah</a:t>
            </a:r>
            <a:r>
              <a:rPr lang="en-US" sz="1600" baseline="0" dirty="0" smtClean="0"/>
              <a:t> - dances</a:t>
            </a:r>
          </a:p>
          <a:p>
            <a:r>
              <a:rPr lang="en-US" sz="1600" baseline="0" dirty="0" err="1" smtClean="0"/>
              <a:t>Lokma</a:t>
            </a:r>
            <a:r>
              <a:rPr lang="en-US" sz="1600" baseline="0" dirty="0" smtClean="0"/>
              <a:t> – food </a:t>
            </a:r>
            <a:r>
              <a:rPr lang="en-US" sz="1600" baseline="0" dirty="0" err="1" smtClean="0"/>
              <a:t>offereing</a:t>
            </a:r>
            <a:endParaRPr lang="en-US" sz="1600" baseline="0" dirty="0" smtClean="0"/>
          </a:p>
          <a:p>
            <a:endParaRPr lang="en-US" sz="1600" baseline="0" dirty="0" smtClean="0"/>
          </a:p>
          <a:p>
            <a:r>
              <a:rPr lang="en-US" sz="1600" baseline="0" dirty="0" smtClean="0"/>
              <a:t>READ FROM THE SLIDE AND THEN ASK:</a:t>
            </a:r>
          </a:p>
          <a:p>
            <a:r>
              <a:rPr lang="en-US" sz="1600" baseline="0" dirty="0" smtClean="0"/>
              <a:t>What can you learn from this song?</a:t>
            </a:r>
          </a:p>
        </p:txBody>
      </p:sp>
      <p:sp>
        <p:nvSpPr>
          <p:cNvPr id="4" name="Slide Number Placeholder 3"/>
          <p:cNvSpPr>
            <a:spLocks noGrp="1"/>
          </p:cNvSpPr>
          <p:nvPr>
            <p:ph type="sldNum" sz="quarter" idx="10"/>
          </p:nvPr>
        </p:nvSpPr>
        <p:spPr/>
        <p:txBody>
          <a:bodyPr/>
          <a:lstStyle/>
          <a:p>
            <a:fld id="{09063DAC-C5EA-48AE-B2A9-36D041770EDE}" type="slidenum">
              <a:rPr lang="en-US" smtClean="0"/>
              <a:t>6</a:t>
            </a:fld>
            <a:endParaRPr lang="en-US"/>
          </a:p>
        </p:txBody>
      </p:sp>
    </p:spTree>
    <p:extLst>
      <p:ext uri="{BB962C8B-B14F-4D97-AF65-F5344CB8AC3E}">
        <p14:creationId xmlns:p14="http://schemas.microsoft.com/office/powerpoint/2010/main" val="6819326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READ THIS</a:t>
            </a:r>
            <a:endParaRPr lang="en-US" sz="16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600" i="1" dirty="0" err="1" smtClean="0"/>
              <a:t>Semah</a:t>
            </a:r>
            <a:r>
              <a:rPr lang="en-US" sz="1600" dirty="0" smtClean="0"/>
              <a:t> is performed by men and women together, to the accompaniment of the </a:t>
            </a:r>
            <a:r>
              <a:rPr lang="en-US" sz="1600" u="sng" dirty="0" smtClean="0">
                <a:hlinkClick r:id="rId3" tooltip="Bağlama"/>
              </a:rPr>
              <a:t>bağlama</a:t>
            </a:r>
            <a:r>
              <a:rPr lang="en-US" sz="1600" dirty="0" smtClean="0"/>
              <a:t>. The dances </a:t>
            </a:r>
            <a:r>
              <a:rPr lang="en-US" sz="1600" dirty="0" err="1" smtClean="0"/>
              <a:t>symbolise</a:t>
            </a:r>
            <a:r>
              <a:rPr lang="en-US" sz="1600" dirty="0" smtClean="0"/>
              <a:t> (for example) the revolution of the planets around the Sun (by man and woman turning in circles), and the putting off of one’s self and uniting with God.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This photo  is year 9 class doing the </a:t>
            </a:r>
            <a:r>
              <a:rPr lang="en-US" sz="1600" dirty="0" err="1" smtClean="0"/>
              <a:t>semah</a:t>
            </a:r>
            <a:r>
              <a:rPr lang="en-US" sz="1600" baseline="0" dirty="0" smtClean="0"/>
              <a:t> last </a:t>
            </a:r>
            <a:r>
              <a:rPr lang="en-US" sz="1600" dirty="0" smtClean="0"/>
              <a:t>year</a:t>
            </a:r>
            <a:r>
              <a:rPr lang="en-US" sz="1600" baseline="0" dirty="0" smtClean="0"/>
              <a:t>.</a:t>
            </a:r>
            <a:endParaRPr lang="en-US" sz="1600" dirty="0" smtClean="0"/>
          </a:p>
          <a:p>
            <a:endParaRPr lang="en-US" dirty="0"/>
          </a:p>
        </p:txBody>
      </p:sp>
      <p:sp>
        <p:nvSpPr>
          <p:cNvPr id="4" name="Slide Number Placeholder 3"/>
          <p:cNvSpPr>
            <a:spLocks noGrp="1"/>
          </p:cNvSpPr>
          <p:nvPr>
            <p:ph type="sldNum" sz="quarter" idx="10"/>
          </p:nvPr>
        </p:nvSpPr>
        <p:spPr/>
        <p:txBody>
          <a:bodyPr/>
          <a:lstStyle/>
          <a:p>
            <a:fld id="{09063DAC-C5EA-48AE-B2A9-36D041770EDE}" type="slidenum">
              <a:rPr lang="en-US" smtClean="0"/>
              <a:t>7</a:t>
            </a:fld>
            <a:endParaRPr lang="en-US"/>
          </a:p>
        </p:txBody>
      </p:sp>
    </p:spTree>
    <p:extLst>
      <p:ext uri="{BB962C8B-B14F-4D97-AF65-F5344CB8AC3E}">
        <p14:creationId xmlns:p14="http://schemas.microsoft.com/office/powerpoint/2010/main" val="4249649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READ THE SLIDE</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err="1" smtClean="0"/>
              <a:t>Lokma</a:t>
            </a:r>
            <a:r>
              <a:rPr lang="en-GB" sz="1600" dirty="0" smtClean="0"/>
              <a:t> is a food offering that participants bring to the </a:t>
            </a:r>
            <a:r>
              <a:rPr lang="en-GB" sz="1600" dirty="0" err="1" smtClean="0"/>
              <a:t>Cem</a:t>
            </a:r>
            <a:r>
              <a:rPr lang="en-GB" sz="1600" dirty="0" smtClean="0"/>
              <a:t> Ceremony where it is shared equally with others at the end of the </a:t>
            </a:r>
            <a:r>
              <a:rPr lang="en-GB" sz="1600" dirty="0" err="1" smtClean="0"/>
              <a:t>Cem</a:t>
            </a:r>
            <a:r>
              <a:rPr lang="en-GB" sz="1600" dirty="0" smtClean="0"/>
              <a:t>.</a:t>
            </a:r>
            <a:endParaRPr lang="en-US" sz="1600" dirty="0" smtClean="0"/>
          </a:p>
          <a:p>
            <a:endParaRPr lang="en-US" sz="1600" dirty="0" smtClean="0"/>
          </a:p>
          <a:p>
            <a:r>
              <a:rPr lang="en-US" sz="1600" dirty="0" smtClean="0"/>
              <a:t>ASK:</a:t>
            </a:r>
          </a:p>
          <a:p>
            <a:r>
              <a:rPr lang="en-US" sz="1600" dirty="0" smtClean="0"/>
              <a:t>What is the importance of sharing food?</a:t>
            </a:r>
            <a:endParaRPr lang="en-US" sz="1600" dirty="0"/>
          </a:p>
        </p:txBody>
      </p:sp>
      <p:sp>
        <p:nvSpPr>
          <p:cNvPr id="4" name="Slide Number Placeholder 3"/>
          <p:cNvSpPr>
            <a:spLocks noGrp="1"/>
          </p:cNvSpPr>
          <p:nvPr>
            <p:ph type="sldNum" sz="quarter" idx="10"/>
          </p:nvPr>
        </p:nvSpPr>
        <p:spPr/>
        <p:txBody>
          <a:bodyPr/>
          <a:lstStyle/>
          <a:p>
            <a:fld id="{09063DAC-C5EA-48AE-B2A9-36D041770EDE}" type="slidenum">
              <a:rPr lang="en-US" smtClean="0"/>
              <a:t>8</a:t>
            </a:fld>
            <a:endParaRPr lang="en-US"/>
          </a:p>
        </p:txBody>
      </p:sp>
    </p:spTree>
    <p:extLst>
      <p:ext uri="{BB962C8B-B14F-4D97-AF65-F5344CB8AC3E}">
        <p14:creationId xmlns:p14="http://schemas.microsoft.com/office/powerpoint/2010/main" val="1990607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600" dirty="0" smtClean="0"/>
              <a:t>READ THIS</a:t>
            </a:r>
          </a:p>
          <a:p>
            <a:endParaRPr lang="en-GB" sz="1600" dirty="0"/>
          </a:p>
          <a:p>
            <a:r>
              <a:rPr lang="en-GB" sz="1600" dirty="0" smtClean="0"/>
              <a:t>CEM Ceremonies are held to reach the ultimate Truth by serving others.</a:t>
            </a:r>
          </a:p>
          <a:p>
            <a:r>
              <a:rPr lang="en-GB" sz="1600" dirty="0" smtClean="0"/>
              <a:t>The truth is one but ways to it are many</a:t>
            </a:r>
          </a:p>
          <a:p>
            <a:r>
              <a:rPr lang="en-GB" sz="1600" dirty="0" err="1" smtClean="0"/>
              <a:t>Alevis</a:t>
            </a:r>
            <a:r>
              <a:rPr lang="en-GB" sz="1600" dirty="0" smtClean="0"/>
              <a:t> know this is why they accept all religions.</a:t>
            </a:r>
          </a:p>
          <a:p>
            <a:endParaRPr lang="en-GB" sz="1600" dirty="0"/>
          </a:p>
          <a:p>
            <a:r>
              <a:rPr lang="en-GB" sz="1600" dirty="0" smtClean="0"/>
              <a:t>How do you know what is the truth? How do we judge when someone is telling the truth?  Is the truth knowable?</a:t>
            </a:r>
          </a:p>
          <a:p>
            <a:endParaRPr lang="en-US" sz="1600" dirty="0"/>
          </a:p>
        </p:txBody>
      </p:sp>
      <p:sp>
        <p:nvSpPr>
          <p:cNvPr id="4" name="Slide Number Placeholder 3"/>
          <p:cNvSpPr>
            <a:spLocks noGrp="1"/>
          </p:cNvSpPr>
          <p:nvPr>
            <p:ph type="sldNum" sz="quarter" idx="10"/>
          </p:nvPr>
        </p:nvSpPr>
        <p:spPr/>
        <p:txBody>
          <a:bodyPr/>
          <a:lstStyle/>
          <a:p>
            <a:fld id="{09063DAC-C5EA-48AE-B2A9-36D041770EDE}" type="slidenum">
              <a:rPr lang="en-US" smtClean="0"/>
              <a:t>9</a:t>
            </a:fld>
            <a:endParaRPr lang="en-US"/>
          </a:p>
        </p:txBody>
      </p:sp>
    </p:spTree>
    <p:extLst>
      <p:ext uri="{BB962C8B-B14F-4D97-AF65-F5344CB8AC3E}">
        <p14:creationId xmlns:p14="http://schemas.microsoft.com/office/powerpoint/2010/main" val="862837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FB8CE09-105B-4594-BDC5-FA01735B8A10}" type="datetimeFigureOut">
              <a:rPr lang="en-US" smtClean="0"/>
              <a:t>12/12/2015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9A4C2-6BC3-46EB-99A2-48D622CEFE9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B8CE09-105B-4594-BDC5-FA01735B8A10}" type="datetimeFigureOut">
              <a:rPr lang="en-US" smtClean="0"/>
              <a:t>12/12/2015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9A4C2-6BC3-46EB-99A2-48D622CEFE9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B8CE09-105B-4594-BDC5-FA01735B8A10}" type="datetimeFigureOut">
              <a:rPr lang="en-US" smtClean="0"/>
              <a:t>12/12/2015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9A4C2-6BC3-46EB-99A2-48D622CEFE9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FB8CE09-105B-4594-BDC5-FA01735B8A10}" type="datetimeFigureOut">
              <a:rPr lang="en-US" smtClean="0"/>
              <a:t>12/12/2015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9A4C2-6BC3-46EB-99A2-48D622CEFE9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FB8CE09-105B-4594-BDC5-FA01735B8A10}" type="datetimeFigureOut">
              <a:rPr lang="en-US" smtClean="0"/>
              <a:t>12/12/2015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9A4C2-6BC3-46EB-99A2-48D622CEFE9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FB8CE09-105B-4594-BDC5-FA01735B8A10}" type="datetimeFigureOut">
              <a:rPr lang="en-US" smtClean="0"/>
              <a:t>12/12/2015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79A4C2-6BC3-46EB-99A2-48D622CEFE9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FB8CE09-105B-4594-BDC5-FA01735B8A10}" type="datetimeFigureOut">
              <a:rPr lang="en-US" smtClean="0"/>
              <a:t>12/12/2015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79A4C2-6BC3-46EB-99A2-48D622CEFE9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FB8CE09-105B-4594-BDC5-FA01735B8A10}" type="datetimeFigureOut">
              <a:rPr lang="en-US" smtClean="0"/>
              <a:t>12/12/2015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79A4C2-6BC3-46EB-99A2-48D622CEFE9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B8CE09-105B-4594-BDC5-FA01735B8A10}" type="datetimeFigureOut">
              <a:rPr lang="en-US" smtClean="0"/>
              <a:t>12/12/2015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79A4C2-6BC3-46EB-99A2-48D622CEFE9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B8CE09-105B-4594-BDC5-FA01735B8A10}" type="datetimeFigureOut">
              <a:rPr lang="en-US" smtClean="0"/>
              <a:t>12/12/2015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79A4C2-6BC3-46EB-99A2-48D622CEFE9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B8CE09-105B-4594-BDC5-FA01735B8A10}" type="datetimeFigureOut">
              <a:rPr lang="en-US" smtClean="0"/>
              <a:t>12/12/2015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79A4C2-6BC3-46EB-99A2-48D622CEFE9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B8CE09-105B-4594-BDC5-FA01735B8A10}" type="datetimeFigureOut">
              <a:rPr lang="en-US" smtClean="0"/>
              <a:t>12/12/2015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79A4C2-6BC3-46EB-99A2-48D622CEFE9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www.youtube.com/watch?v=lJZ9r1CO9WY"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K7BVCznaem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Ba%C4%9Flama"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youtube.com/watch?v=lJZ9r1CO9WY"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en.wikipedia.org/wiki/Ba%C4%9Flam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996952"/>
            <a:ext cx="7776864" cy="3755721"/>
          </a:xfrm>
        </p:spPr>
        <p:txBody>
          <a:bodyPr>
            <a:normAutofit fontScale="90000"/>
          </a:bodyPr>
          <a:lstStyle/>
          <a:p>
            <a:r>
              <a:rPr lang="en-US" dirty="0" smtClean="0"/>
              <a:t/>
            </a:r>
            <a:br>
              <a:rPr lang="en-US" dirty="0" smtClean="0"/>
            </a:br>
            <a:r>
              <a:rPr lang="en-GB" dirty="0"/>
              <a:t/>
            </a:r>
            <a:br>
              <a:rPr lang="en-GB" dirty="0"/>
            </a:br>
            <a:r>
              <a:rPr lang="en-GB" dirty="0"/>
              <a:t> </a:t>
            </a:r>
            <a:br>
              <a:rPr lang="en-GB" dirty="0"/>
            </a:br>
            <a:r>
              <a:rPr lang="en-GB" dirty="0"/>
              <a:t>We asked a small group of Alevi about the </a:t>
            </a:r>
            <a:r>
              <a:rPr lang="en-GB" dirty="0" err="1"/>
              <a:t>Cem</a:t>
            </a:r>
            <a:r>
              <a:rPr lang="en-GB" dirty="0"/>
              <a:t> ceremony to try to find out why it is an important part of their community and their life.</a:t>
            </a:r>
            <a:br>
              <a:rPr lang="en-GB" dirty="0"/>
            </a:br>
            <a:r>
              <a:rPr lang="en-US" dirty="0" smtClean="0"/>
              <a:t/>
            </a:r>
            <a:br>
              <a:rPr lang="en-US" dirty="0" smtClean="0"/>
            </a:br>
            <a:endParaRPr lang="en-US" dirty="0"/>
          </a:p>
        </p:txBody>
      </p:sp>
      <p:sp>
        <p:nvSpPr>
          <p:cNvPr id="6" name="Rectangle 5"/>
          <p:cNvSpPr/>
          <p:nvPr/>
        </p:nvSpPr>
        <p:spPr>
          <a:xfrm>
            <a:off x="467544" y="404664"/>
            <a:ext cx="6480720" cy="1200329"/>
          </a:xfrm>
          <a:prstGeom prst="rect">
            <a:avLst/>
          </a:prstGeom>
        </p:spPr>
        <p:txBody>
          <a:bodyPr wrap="square">
            <a:spAutoFit/>
          </a:bodyPr>
          <a:lstStyle/>
          <a:p>
            <a:pPr lvl="0"/>
            <a:r>
              <a:rPr lang="en-GB" sz="3600" b="1" dirty="0"/>
              <a:t>What is the significance of the </a:t>
            </a:r>
            <a:r>
              <a:rPr lang="en-GB" sz="3600" b="1" dirty="0" err="1"/>
              <a:t>Cem</a:t>
            </a:r>
            <a:r>
              <a:rPr lang="en-GB" sz="3600" b="1" dirty="0"/>
              <a:t> ceremony?</a:t>
            </a:r>
            <a:endParaRPr lang="en-US" sz="3600" dirty="0">
              <a:solidFill>
                <a:prstClr val="black"/>
              </a:solidFill>
            </a:endParaRPr>
          </a:p>
        </p:txBody>
      </p:sp>
      <p:pic>
        <p:nvPicPr>
          <p:cNvPr id="7" name="Picture 2" descr="http://farm8.staticflickr.com/7182/6948621635_4127d46b1d_z.jpg"/>
          <p:cNvPicPr>
            <a:picLocks noChangeAspect="1" noChangeArrowheads="1"/>
          </p:cNvPicPr>
          <p:nvPr/>
        </p:nvPicPr>
        <p:blipFill>
          <a:blip r:embed="rId3" cstate="print"/>
          <a:srcRect/>
          <a:stretch>
            <a:fillRect/>
          </a:stretch>
        </p:blipFill>
        <p:spPr bwMode="auto">
          <a:xfrm>
            <a:off x="5063943" y="1124744"/>
            <a:ext cx="3768642" cy="252028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CEM CEREMONY HWK</a:t>
            </a:r>
            <a:endParaRPr lang="en-US" dirty="0"/>
          </a:p>
        </p:txBody>
      </p:sp>
      <p:sp>
        <p:nvSpPr>
          <p:cNvPr id="3" name="Content Placeholder 2"/>
          <p:cNvSpPr>
            <a:spLocks noGrp="1"/>
          </p:cNvSpPr>
          <p:nvPr>
            <p:ph idx="1"/>
          </p:nvPr>
        </p:nvSpPr>
        <p:spPr/>
        <p:txBody>
          <a:bodyPr>
            <a:normAutofit/>
          </a:bodyPr>
          <a:lstStyle/>
          <a:p>
            <a:pPr marL="0" indent="0">
              <a:buNone/>
            </a:pPr>
            <a:r>
              <a:rPr lang="en-GB" sz="2800" dirty="0" smtClean="0"/>
              <a:t>A. </a:t>
            </a:r>
            <a:r>
              <a:rPr lang="en-GB" sz="2800" dirty="0"/>
              <a:t>Using pages 5 and 8 of the booklet, give examples of the importance of the </a:t>
            </a:r>
            <a:r>
              <a:rPr lang="en-GB" sz="2800" dirty="0" err="1"/>
              <a:t>cem</a:t>
            </a:r>
            <a:r>
              <a:rPr lang="en-GB" sz="2800" dirty="0"/>
              <a:t> ceremony to Alevi:</a:t>
            </a:r>
          </a:p>
          <a:p>
            <a:pPr marL="0" lvl="0" indent="0">
              <a:buNone/>
            </a:pPr>
            <a:r>
              <a:rPr lang="en-GB" sz="2800" dirty="0" smtClean="0"/>
              <a:t>	For </a:t>
            </a:r>
            <a:r>
              <a:rPr lang="en-GB" sz="2800" dirty="0"/>
              <a:t>how they see and relate to the world p5</a:t>
            </a:r>
          </a:p>
          <a:p>
            <a:pPr marL="0" lvl="0" indent="0">
              <a:buNone/>
            </a:pPr>
            <a:r>
              <a:rPr lang="en-GB" sz="2800" dirty="0" smtClean="0"/>
              <a:t>	How </a:t>
            </a:r>
            <a:r>
              <a:rPr lang="en-GB" sz="2800" dirty="0"/>
              <a:t>they express what is important through </a:t>
            </a:r>
            <a:r>
              <a:rPr lang="en-GB" sz="2800" dirty="0" smtClean="0"/>
              <a:t>	music</a:t>
            </a:r>
            <a:r>
              <a:rPr lang="en-GB" sz="2800" dirty="0"/>
              <a:t>, ritual and dance </a:t>
            </a:r>
            <a:r>
              <a:rPr lang="en-GB" sz="2800" dirty="0" smtClean="0"/>
              <a:t>p8.</a:t>
            </a:r>
            <a:endParaRPr lang="en-GB" sz="2800" dirty="0"/>
          </a:p>
          <a:p>
            <a:pPr marL="0" indent="0">
              <a:buNone/>
            </a:pPr>
            <a:endParaRPr lang="en-GB" sz="2400" dirty="0" smtClean="0"/>
          </a:p>
          <a:p>
            <a:pPr marL="0" indent="0">
              <a:buNone/>
            </a:pPr>
            <a:r>
              <a:rPr lang="en-GB" sz="2800" dirty="0" smtClean="0"/>
              <a:t>B. Write your own view for each of these on the other side of the page.</a:t>
            </a:r>
          </a:p>
        </p:txBody>
      </p:sp>
    </p:spTree>
    <p:extLst>
      <p:ext uri="{BB962C8B-B14F-4D97-AF65-F5344CB8AC3E}">
        <p14:creationId xmlns:p14="http://schemas.microsoft.com/office/powerpoint/2010/main" val="26286196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the </a:t>
            </a:r>
            <a:r>
              <a:rPr lang="en-GB" dirty="0" err="1" smtClean="0"/>
              <a:t>Cem</a:t>
            </a:r>
            <a:r>
              <a:rPr lang="en-GB" dirty="0" smtClean="0"/>
              <a:t> Ceremony?	</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a:t>The </a:t>
            </a:r>
            <a:r>
              <a:rPr lang="en-US" i="1" dirty="0" err="1" smtClean="0"/>
              <a:t>cem</a:t>
            </a:r>
            <a:r>
              <a:rPr lang="en-US" i="1" dirty="0" smtClean="0"/>
              <a:t> </a:t>
            </a:r>
            <a:r>
              <a:rPr lang="en-US" dirty="0"/>
              <a:t>is </a:t>
            </a:r>
            <a:r>
              <a:rPr lang="en-US" dirty="0" smtClean="0"/>
              <a:t>the main ritual of </a:t>
            </a:r>
            <a:r>
              <a:rPr lang="en-US" dirty="0" err="1" smtClean="0"/>
              <a:t>Alevism</a:t>
            </a:r>
            <a:r>
              <a:rPr lang="en-US" dirty="0"/>
              <a:t> </a:t>
            </a:r>
            <a:r>
              <a:rPr lang="en-US" dirty="0" smtClean="0"/>
              <a:t>and is the act of communal worship.</a:t>
            </a:r>
          </a:p>
          <a:p>
            <a:r>
              <a:rPr lang="en-US" dirty="0" smtClean="0"/>
              <a:t>It is based on a sacred and secret gathering in which the prophet </a:t>
            </a:r>
            <a:r>
              <a:rPr lang="en-US" dirty="0" err="1" smtClean="0"/>
              <a:t>Muhammed</a:t>
            </a:r>
            <a:r>
              <a:rPr lang="en-US" dirty="0" smtClean="0"/>
              <a:t> met with Ali.</a:t>
            </a:r>
          </a:p>
          <a:p>
            <a:r>
              <a:rPr lang="en-US" dirty="0"/>
              <a:t>During the </a:t>
            </a:r>
            <a:r>
              <a:rPr lang="en-US" dirty="0" err="1" smtClean="0"/>
              <a:t>cem</a:t>
            </a:r>
            <a:r>
              <a:rPr lang="en-US" dirty="0" smtClean="0"/>
              <a:t> ceremony, there is </a:t>
            </a:r>
            <a:r>
              <a:rPr lang="en-US" dirty="0" err="1" smtClean="0"/>
              <a:t>saz</a:t>
            </a:r>
            <a:r>
              <a:rPr lang="en-US" dirty="0" smtClean="0"/>
              <a:t> music, </a:t>
            </a:r>
            <a:r>
              <a:rPr lang="en-US" dirty="0"/>
              <a:t>spiritual </a:t>
            </a:r>
            <a:r>
              <a:rPr lang="en-US" dirty="0" smtClean="0"/>
              <a:t>songs –</a:t>
            </a:r>
            <a:r>
              <a:rPr lang="en-US" dirty="0" err="1" smtClean="0"/>
              <a:t>Nefes</a:t>
            </a:r>
            <a:r>
              <a:rPr lang="en-US" dirty="0" smtClean="0"/>
              <a:t>, ritual dances- </a:t>
            </a:r>
            <a:r>
              <a:rPr lang="en-US" dirty="0" err="1" smtClean="0"/>
              <a:t>Semah</a:t>
            </a:r>
            <a:r>
              <a:rPr lang="en-US" dirty="0" smtClean="0"/>
              <a:t> and food is brought and shared- </a:t>
            </a:r>
            <a:r>
              <a:rPr lang="en-US" dirty="0" err="1" smtClean="0"/>
              <a:t>Lokma</a:t>
            </a:r>
            <a:r>
              <a:rPr lang="en-US" dirty="0" smtClean="0"/>
              <a:t>.</a:t>
            </a:r>
          </a:p>
          <a:p>
            <a:r>
              <a:rPr lang="en-US" dirty="0" smtClean="0"/>
              <a:t>What other religions have music, dance, food?</a:t>
            </a:r>
          </a:p>
          <a:p>
            <a:endParaRPr lang="en-US" dirty="0" smtClean="0"/>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67630" y="1268760"/>
            <a:ext cx="3792802" cy="2593305"/>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74256" y="4258867"/>
            <a:ext cx="3786176" cy="242285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Preparing for the </a:t>
            </a:r>
            <a:r>
              <a:rPr lang="en-GB" dirty="0" err="1" smtClean="0"/>
              <a:t>Cem</a:t>
            </a:r>
            <a:r>
              <a:rPr lang="en-GB" dirty="0" smtClean="0"/>
              <a:t> Ceremony: Dispute Resolution</a:t>
            </a:r>
            <a:endParaRPr lang="en-US" dirty="0"/>
          </a:p>
        </p:txBody>
      </p:sp>
      <p:sp>
        <p:nvSpPr>
          <p:cNvPr id="3" name="Content Placeholder 2"/>
          <p:cNvSpPr>
            <a:spLocks noGrp="1"/>
          </p:cNvSpPr>
          <p:nvPr>
            <p:ph sz="half" idx="1"/>
          </p:nvPr>
        </p:nvSpPr>
        <p:spPr>
          <a:xfrm>
            <a:off x="457200" y="1600200"/>
            <a:ext cx="4038600" cy="4133055"/>
          </a:xfrm>
        </p:spPr>
        <p:txBody>
          <a:bodyPr>
            <a:normAutofit fontScale="70000" lnSpcReduction="20000"/>
          </a:bodyPr>
          <a:lstStyle/>
          <a:p>
            <a:r>
              <a:rPr lang="en-GB" dirty="0" smtClean="0"/>
              <a:t>The Cem starts with the consent of every attendee.</a:t>
            </a:r>
          </a:p>
          <a:p>
            <a:r>
              <a:rPr lang="en-GB" dirty="0" smtClean="0"/>
              <a:t>A </a:t>
            </a:r>
            <a:r>
              <a:rPr lang="en-GB" dirty="0" err="1" smtClean="0"/>
              <a:t>Dede</a:t>
            </a:r>
            <a:r>
              <a:rPr lang="en-GB" dirty="0" smtClean="0"/>
              <a:t> cannot lead the Cem without this consent.</a:t>
            </a:r>
          </a:p>
          <a:p>
            <a:r>
              <a:rPr lang="en-GB" dirty="0" err="1" smtClean="0"/>
              <a:t>Cems</a:t>
            </a:r>
            <a:r>
              <a:rPr lang="en-GB" dirty="0" smtClean="0"/>
              <a:t> usually start with a Dispute Resolution.</a:t>
            </a:r>
          </a:p>
          <a:p>
            <a:pPr>
              <a:buNone/>
            </a:pPr>
            <a:r>
              <a:rPr lang="en-GB" dirty="0" smtClean="0"/>
              <a:t>	(If two or more attendees have an issue with each other and they wish to participate in the Cem then their dispute must be resolved before they can be allowed to stay in the Cem.)</a:t>
            </a:r>
          </a:p>
          <a:p>
            <a:r>
              <a:rPr lang="en-GB" dirty="0" smtClean="0"/>
              <a:t>HOW MIGHT YOU TRY TO SORT OUT A DISPUTE BETWEEN MEMBERS OF THIS CLASS?</a:t>
            </a:r>
          </a:p>
          <a:p>
            <a:endParaRPr lang="en-GB" dirty="0" smtClean="0"/>
          </a:p>
          <a:p>
            <a:pPr>
              <a:buNone/>
            </a:pPr>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2286476"/>
            <a:ext cx="4038600" cy="2759710"/>
          </a:xfrm>
        </p:spPr>
      </p:pic>
      <p:sp>
        <p:nvSpPr>
          <p:cNvPr id="5" name="TextBox 4"/>
          <p:cNvSpPr txBox="1"/>
          <p:nvPr/>
        </p:nvSpPr>
        <p:spPr>
          <a:xfrm>
            <a:off x="539552" y="5733256"/>
            <a:ext cx="7920880" cy="646331"/>
          </a:xfrm>
          <a:prstGeom prst="rect">
            <a:avLst/>
          </a:prstGeom>
          <a:noFill/>
        </p:spPr>
        <p:txBody>
          <a:bodyPr wrap="square" rtlCol="0">
            <a:spAutoFit/>
          </a:bodyPr>
          <a:lstStyle/>
          <a:p>
            <a:pPr>
              <a:buNone/>
            </a:pPr>
            <a:r>
              <a:rPr lang="en-GB" dirty="0"/>
              <a:t>Watch this clip and see how the Alevis resolve conflict.</a:t>
            </a:r>
          </a:p>
          <a:p>
            <a:pPr>
              <a:buNone/>
            </a:pPr>
            <a:r>
              <a:rPr lang="en-US" dirty="0">
                <a:hlinkClick r:id="rId4"/>
              </a:rPr>
              <a:t>http://</a:t>
            </a:r>
            <a:r>
              <a:rPr lang="en-US" dirty="0" smtClean="0">
                <a:hlinkClick r:id="rId4"/>
              </a:rPr>
              <a:t>www.youtube.com/watch?v=lJZ9r1CO9WY</a:t>
            </a:r>
            <a:endParaRPr lang="en-US" dirty="0"/>
          </a:p>
        </p:txBody>
      </p:sp>
    </p:spTree>
    <p:extLst>
      <p:ext uri="{BB962C8B-B14F-4D97-AF65-F5344CB8AC3E}">
        <p14:creationId xmlns:p14="http://schemas.microsoft.com/office/powerpoint/2010/main" val="42946826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Preparing for the </a:t>
            </a:r>
            <a:r>
              <a:rPr lang="en-US" dirty="0" err="1" smtClean="0"/>
              <a:t>Cem</a:t>
            </a:r>
            <a:r>
              <a:rPr lang="en-US" dirty="0" smtClean="0"/>
              <a:t> Ceremony and the </a:t>
            </a:r>
            <a:r>
              <a:rPr lang="en-US" dirty="0" err="1" smtClean="0"/>
              <a:t>Cem</a:t>
            </a:r>
            <a:r>
              <a:rPr lang="en-US" dirty="0" smtClean="0"/>
              <a:t> ceremony</a:t>
            </a:r>
            <a:endParaRPr lang="en-US" dirty="0"/>
          </a:p>
        </p:txBody>
      </p:sp>
      <p:sp>
        <p:nvSpPr>
          <p:cNvPr id="3" name="Content Placeholder 2"/>
          <p:cNvSpPr>
            <a:spLocks noGrp="1"/>
          </p:cNvSpPr>
          <p:nvPr>
            <p:ph idx="1"/>
          </p:nvPr>
        </p:nvSpPr>
        <p:spPr/>
        <p:txBody>
          <a:bodyPr/>
          <a:lstStyle/>
          <a:p>
            <a:r>
              <a:rPr lang="en-US" dirty="0">
                <a:hlinkClick r:id="rId3"/>
              </a:rPr>
              <a:t>http://www.youtube.com/watch?v=K7BVCznaemA</a:t>
            </a:r>
            <a:endParaRPr lang="en-US" dirty="0"/>
          </a:p>
          <a:p>
            <a:r>
              <a:rPr lang="en-US" dirty="0" smtClean="0"/>
              <a:t>On the handout, write in the roles of the 12 servants of the </a:t>
            </a:r>
            <a:r>
              <a:rPr lang="en-US" dirty="0" err="1" smtClean="0"/>
              <a:t>cem</a:t>
            </a:r>
            <a:r>
              <a:rPr lang="en-US" dirty="0" smtClean="0"/>
              <a:t> ceremony named on the sheet.</a:t>
            </a:r>
          </a:p>
          <a:p>
            <a:r>
              <a:rPr lang="en-US" dirty="0" smtClean="0"/>
              <a:t>BE QUICK AS A LOT OF THE ROLES COME UP TOGETHER</a:t>
            </a:r>
            <a:endParaRPr lang="en-US" dirty="0"/>
          </a:p>
        </p:txBody>
      </p:sp>
    </p:spTree>
    <p:extLst>
      <p:ext uri="{BB962C8B-B14F-4D97-AF65-F5344CB8AC3E}">
        <p14:creationId xmlns:p14="http://schemas.microsoft.com/office/powerpoint/2010/main" val="2471079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12 servants of the Cem Ceremony</a:t>
            </a:r>
            <a:endParaRPr lang="en-US" dirty="0"/>
          </a:p>
        </p:txBody>
      </p:sp>
      <p:sp>
        <p:nvSpPr>
          <p:cNvPr id="3" name="Content Placeholder 2"/>
          <p:cNvSpPr>
            <a:spLocks noGrp="1"/>
          </p:cNvSpPr>
          <p:nvPr>
            <p:ph idx="1"/>
          </p:nvPr>
        </p:nvSpPr>
        <p:spPr>
          <a:xfrm>
            <a:off x="395536" y="1412776"/>
            <a:ext cx="8496944" cy="5184576"/>
          </a:xfrm>
        </p:spPr>
        <p:txBody>
          <a:bodyPr>
            <a:normAutofit fontScale="47500" lnSpcReduction="20000"/>
          </a:bodyPr>
          <a:lstStyle/>
          <a:p>
            <a:pPr>
              <a:lnSpc>
                <a:spcPct val="120000"/>
              </a:lnSpc>
              <a:buNone/>
            </a:pPr>
            <a:r>
              <a:rPr lang="en-US" sz="5100" dirty="0" smtClean="0"/>
              <a:t>1.	</a:t>
            </a:r>
            <a:r>
              <a:rPr lang="en-US" sz="5100" dirty="0" err="1" smtClean="0"/>
              <a:t>Mürşid</a:t>
            </a:r>
            <a:r>
              <a:rPr lang="en-US" sz="5100" dirty="0"/>
              <a:t> or </a:t>
            </a:r>
            <a:r>
              <a:rPr lang="en-US" sz="5100" dirty="0" err="1"/>
              <a:t>Dede</a:t>
            </a:r>
            <a:r>
              <a:rPr lang="en-US" sz="5100" dirty="0"/>
              <a:t>: This is the leader of the </a:t>
            </a:r>
            <a:r>
              <a:rPr lang="en-US" sz="5100" dirty="0" smtClean="0"/>
              <a:t>Cem. </a:t>
            </a:r>
            <a:endParaRPr lang="en-US" sz="5100" dirty="0"/>
          </a:p>
          <a:p>
            <a:pPr>
              <a:lnSpc>
                <a:spcPct val="120000"/>
              </a:lnSpc>
              <a:buNone/>
            </a:pPr>
            <a:r>
              <a:rPr lang="en-US" sz="5100" dirty="0" smtClean="0"/>
              <a:t>2.	</a:t>
            </a:r>
            <a:r>
              <a:rPr lang="en-US" sz="5100" dirty="0" err="1" smtClean="0"/>
              <a:t>Rehber</a:t>
            </a:r>
            <a:r>
              <a:rPr lang="en-US" sz="5100" dirty="0"/>
              <a:t> "</a:t>
            </a:r>
            <a:r>
              <a:rPr lang="en-US" sz="5100" dirty="0" smtClean="0"/>
              <a:t>Guide“:</a:t>
            </a:r>
            <a:endParaRPr lang="en-US" sz="5100" dirty="0"/>
          </a:p>
          <a:p>
            <a:pPr marL="914400" indent="-914400">
              <a:lnSpc>
                <a:spcPct val="120000"/>
              </a:lnSpc>
              <a:buNone/>
            </a:pPr>
            <a:r>
              <a:rPr lang="en-US" sz="5100" dirty="0" smtClean="0"/>
              <a:t>3.  </a:t>
            </a:r>
            <a:r>
              <a:rPr lang="en-US" sz="5100" dirty="0" err="1" smtClean="0"/>
              <a:t>Gözcü</a:t>
            </a:r>
            <a:r>
              <a:rPr lang="en-US" sz="5100" dirty="0"/>
              <a:t>: </a:t>
            </a:r>
            <a:r>
              <a:rPr lang="en-US" sz="5100" dirty="0" smtClean="0"/>
              <a:t>S/he </a:t>
            </a:r>
            <a:r>
              <a:rPr lang="en-US" sz="5100" dirty="0"/>
              <a:t>is the assistant to the </a:t>
            </a:r>
            <a:r>
              <a:rPr lang="en-US" sz="5100" dirty="0" err="1"/>
              <a:t>Rehber</a:t>
            </a:r>
            <a:r>
              <a:rPr lang="en-US" sz="5100" dirty="0"/>
              <a:t>. </a:t>
            </a:r>
            <a:endParaRPr lang="en-US" sz="5100" dirty="0" smtClean="0"/>
          </a:p>
          <a:p>
            <a:pPr marL="914400" indent="-914400">
              <a:lnSpc>
                <a:spcPct val="120000"/>
              </a:lnSpc>
              <a:buNone/>
            </a:pPr>
            <a:r>
              <a:rPr lang="en-US" sz="5100" dirty="0" smtClean="0"/>
              <a:t>4.  </a:t>
            </a:r>
            <a:r>
              <a:rPr lang="en-US" sz="5100" dirty="0" err="1" smtClean="0"/>
              <a:t>Çerağcı</a:t>
            </a:r>
            <a:r>
              <a:rPr lang="en-US" sz="5100" dirty="0"/>
              <a:t>: </a:t>
            </a:r>
            <a:r>
              <a:rPr lang="en-US" sz="5100" dirty="0" smtClean="0"/>
              <a:t>S/he </a:t>
            </a:r>
            <a:r>
              <a:rPr lang="en-US" sz="5100" dirty="0"/>
              <a:t>is the </a:t>
            </a:r>
            <a:r>
              <a:rPr lang="en-US" sz="5100" dirty="0" smtClean="0"/>
              <a:t>light-keeper</a:t>
            </a:r>
          </a:p>
          <a:p>
            <a:pPr>
              <a:buNone/>
            </a:pPr>
            <a:r>
              <a:rPr lang="en-US" sz="5100" dirty="0" smtClean="0"/>
              <a:t>5.  </a:t>
            </a:r>
            <a:r>
              <a:rPr lang="en-US" sz="5100" dirty="0" err="1" smtClean="0"/>
              <a:t>Zakir</a:t>
            </a:r>
            <a:r>
              <a:rPr lang="en-US" sz="5100" dirty="0" smtClean="0"/>
              <a:t>: Plays the </a:t>
            </a:r>
            <a:r>
              <a:rPr lang="en-US" sz="5100" dirty="0" err="1" smtClean="0">
                <a:hlinkClick r:id="rId3" tooltip="Bağlama"/>
              </a:rPr>
              <a:t>bağlama</a:t>
            </a:r>
            <a:r>
              <a:rPr lang="en-US" sz="5100" dirty="0" err="1" smtClean="0"/>
              <a:t>,recites</a:t>
            </a:r>
            <a:r>
              <a:rPr lang="en-US" sz="5100" dirty="0" smtClean="0"/>
              <a:t> songs and prayers.</a:t>
            </a:r>
          </a:p>
          <a:p>
            <a:pPr>
              <a:buNone/>
            </a:pPr>
            <a:r>
              <a:rPr lang="en-US" sz="5100" dirty="0" smtClean="0"/>
              <a:t>6.	</a:t>
            </a:r>
            <a:r>
              <a:rPr lang="en-US" sz="5100" dirty="0" err="1" smtClean="0"/>
              <a:t>Süpürgeci</a:t>
            </a:r>
            <a:r>
              <a:rPr lang="en-US" sz="5100" dirty="0" smtClean="0"/>
              <a:t>: Cleans the Cemevi hall. Also </a:t>
            </a:r>
            <a:r>
              <a:rPr lang="en-US" sz="5100" dirty="0" err="1" smtClean="0"/>
              <a:t>symbolises</a:t>
            </a:r>
            <a:r>
              <a:rPr lang="en-US" sz="5100" dirty="0" smtClean="0"/>
              <a:t> hidden Truth</a:t>
            </a:r>
          </a:p>
          <a:p>
            <a:pPr>
              <a:buNone/>
            </a:pPr>
            <a:r>
              <a:rPr lang="en-US" sz="5100" dirty="0" smtClean="0"/>
              <a:t>7.	</a:t>
            </a:r>
            <a:r>
              <a:rPr lang="en-US" sz="5100" dirty="0" err="1" smtClean="0"/>
              <a:t>Meydancı</a:t>
            </a:r>
            <a:r>
              <a:rPr lang="en-US" sz="5100" dirty="0" smtClean="0"/>
              <a:t>: Keeps order within the community</a:t>
            </a:r>
          </a:p>
          <a:p>
            <a:pPr>
              <a:buNone/>
            </a:pPr>
            <a:r>
              <a:rPr lang="en-US" sz="5100" dirty="0" smtClean="0"/>
              <a:t>8.	</a:t>
            </a:r>
            <a:r>
              <a:rPr lang="en-US" sz="5100" dirty="0" err="1" smtClean="0"/>
              <a:t>Niyazcı</a:t>
            </a:r>
            <a:r>
              <a:rPr lang="en-US" sz="5100" dirty="0" smtClean="0"/>
              <a:t>: Distributes the sacred meal.</a:t>
            </a:r>
          </a:p>
          <a:p>
            <a:pPr>
              <a:buNone/>
            </a:pPr>
            <a:r>
              <a:rPr lang="en-US" sz="5100" dirty="0" smtClean="0"/>
              <a:t>9.	</a:t>
            </a:r>
            <a:r>
              <a:rPr lang="en-US" sz="5100" dirty="0" err="1" smtClean="0"/>
              <a:t>İbrikçi</a:t>
            </a:r>
            <a:r>
              <a:rPr lang="en-US" sz="5100" dirty="0" smtClean="0"/>
              <a:t>: </a:t>
            </a:r>
            <a:r>
              <a:rPr lang="en-US" sz="5100" dirty="0" err="1" smtClean="0"/>
              <a:t>Washs</a:t>
            </a:r>
            <a:r>
              <a:rPr lang="en-US" sz="5100" dirty="0" smtClean="0"/>
              <a:t> the hands of the attendees. Spiritual cleanliness</a:t>
            </a:r>
          </a:p>
          <a:p>
            <a:pPr>
              <a:buNone/>
            </a:pPr>
            <a:r>
              <a:rPr lang="en-US" sz="5100" dirty="0" smtClean="0"/>
              <a:t>10.Kapıcı: Minds the Cem doors and houses of attendees.</a:t>
            </a:r>
          </a:p>
          <a:p>
            <a:pPr>
              <a:buNone/>
            </a:pPr>
            <a:r>
              <a:rPr lang="en-US" sz="5100" dirty="0" smtClean="0"/>
              <a:t>11.Peyikçi: Calls the Cem.</a:t>
            </a:r>
          </a:p>
          <a:p>
            <a:pPr>
              <a:buNone/>
            </a:pPr>
            <a:r>
              <a:rPr lang="en-US" sz="5100" dirty="0" smtClean="0"/>
              <a:t>12.Sakacı: Distributes sacred water.</a:t>
            </a:r>
          </a:p>
          <a:p>
            <a:pPr marL="514350" indent="-514350" algn="r">
              <a:lnSpc>
                <a:spcPct val="120000"/>
              </a:lnSpc>
              <a:buNone/>
            </a:pPr>
            <a:r>
              <a:rPr lang="en-US" dirty="0" smtClean="0">
                <a:hlinkClick r:id="rId4"/>
              </a:rPr>
              <a:t>http://www.youtube.com/watch?v=lJZ9r1CO9WY</a:t>
            </a:r>
            <a:endParaRPr lang="en-US" dirty="0"/>
          </a:p>
        </p:txBody>
      </p:sp>
    </p:spTree>
    <p:extLst>
      <p:ext uri="{BB962C8B-B14F-4D97-AF65-F5344CB8AC3E}">
        <p14:creationId xmlns:p14="http://schemas.microsoft.com/office/powerpoint/2010/main" val="1483444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 </a:t>
            </a:r>
            <a:r>
              <a:rPr lang="en-GB" dirty="0" err="1" smtClean="0"/>
              <a:t>Nefes</a:t>
            </a:r>
            <a:r>
              <a:rPr lang="en-GB" dirty="0" smtClean="0"/>
              <a:t> (Songs)</a:t>
            </a:r>
            <a:endParaRPr lang="en-US" dirty="0"/>
          </a:p>
        </p:txBody>
      </p:sp>
      <p:sp>
        <p:nvSpPr>
          <p:cNvPr id="3" name="Content Placeholder 2"/>
          <p:cNvSpPr>
            <a:spLocks noGrp="1"/>
          </p:cNvSpPr>
          <p:nvPr>
            <p:ph idx="1"/>
          </p:nvPr>
        </p:nvSpPr>
        <p:spPr/>
        <p:txBody>
          <a:bodyPr>
            <a:normAutofit fontScale="92500" lnSpcReduction="20000"/>
          </a:bodyPr>
          <a:lstStyle/>
          <a:p>
            <a:r>
              <a:rPr lang="en-US" i="1" dirty="0" err="1" smtClean="0"/>
              <a:t>Nefes</a:t>
            </a:r>
            <a:r>
              <a:rPr lang="en-US" dirty="0"/>
              <a:t> </a:t>
            </a:r>
            <a:r>
              <a:rPr lang="en-US" dirty="0" smtClean="0"/>
              <a:t>have </a:t>
            </a:r>
            <a:r>
              <a:rPr lang="en-US" dirty="0"/>
              <a:t>spiritual </a:t>
            </a:r>
            <a:r>
              <a:rPr lang="en-US" dirty="0" smtClean="0"/>
              <a:t>meanings </a:t>
            </a:r>
            <a:r>
              <a:rPr lang="en-US" dirty="0"/>
              <a:t>and </a:t>
            </a:r>
            <a:r>
              <a:rPr lang="en-US" dirty="0" smtClean="0"/>
              <a:t>teach </a:t>
            </a:r>
            <a:r>
              <a:rPr lang="en-US" dirty="0"/>
              <a:t>the participants important lessons. </a:t>
            </a:r>
            <a:r>
              <a:rPr lang="en-US" dirty="0" smtClean="0"/>
              <a:t>One song explains it like this:</a:t>
            </a:r>
            <a:endParaRPr lang="en-US" dirty="0"/>
          </a:p>
          <a:p>
            <a:r>
              <a:rPr lang="en-US" dirty="0" smtClean="0"/>
              <a:t>"</a:t>
            </a:r>
            <a:r>
              <a:rPr lang="en-US" b="1" i="1" dirty="0" smtClean="0"/>
              <a:t>Learn from your mistakes and be knowledgeable,</a:t>
            </a:r>
          </a:p>
          <a:p>
            <a:pPr marL="0" indent="0">
              <a:buNone/>
            </a:pPr>
            <a:r>
              <a:rPr lang="en-US" b="1" i="1" dirty="0" smtClean="0"/>
              <a:t>    Don't look for faults in others,</a:t>
            </a:r>
          </a:p>
          <a:p>
            <a:pPr marL="0" indent="0">
              <a:buNone/>
            </a:pPr>
            <a:r>
              <a:rPr lang="en-US" b="1" i="1" dirty="0"/>
              <a:t> </a:t>
            </a:r>
            <a:r>
              <a:rPr lang="en-US" b="1" i="1" dirty="0" smtClean="0"/>
              <a:t>   Look at 73 different people in the same way,</a:t>
            </a:r>
          </a:p>
          <a:p>
            <a:pPr marL="0" indent="0">
              <a:buNone/>
            </a:pPr>
            <a:r>
              <a:rPr lang="en-US" b="1" i="1" dirty="0"/>
              <a:t> </a:t>
            </a:r>
            <a:r>
              <a:rPr lang="en-US" b="1" i="1" dirty="0" smtClean="0"/>
              <a:t>   God loves and created them all, so don't say             anything against them."</a:t>
            </a:r>
          </a:p>
          <a:p>
            <a:r>
              <a:rPr lang="en-US" dirty="0" smtClean="0"/>
              <a:t>What is this song teaching you?</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Semah</a:t>
            </a:r>
            <a:r>
              <a:rPr lang="en-GB" dirty="0" smtClean="0"/>
              <a:t> (Ritual dances)</a:t>
            </a:r>
            <a:endParaRPr lang="en-US" dirty="0"/>
          </a:p>
        </p:txBody>
      </p:sp>
      <p:sp>
        <p:nvSpPr>
          <p:cNvPr id="3" name="Content Placeholder 2"/>
          <p:cNvSpPr>
            <a:spLocks noGrp="1"/>
          </p:cNvSpPr>
          <p:nvPr>
            <p:ph idx="1"/>
          </p:nvPr>
        </p:nvSpPr>
        <p:spPr>
          <a:xfrm>
            <a:off x="395536" y="1268760"/>
            <a:ext cx="8229600" cy="4525963"/>
          </a:xfrm>
        </p:spPr>
        <p:txBody>
          <a:bodyPr>
            <a:normAutofit/>
          </a:bodyPr>
          <a:lstStyle/>
          <a:p>
            <a:pPr marL="0" indent="0">
              <a:buNone/>
            </a:pPr>
            <a:r>
              <a:rPr lang="en-US" sz="2400" dirty="0" err="1" smtClean="0"/>
              <a:t>Semah</a:t>
            </a:r>
            <a:r>
              <a:rPr lang="en-US" sz="2400" dirty="0" smtClean="0"/>
              <a:t> is ritual dancing with turning and swirling to the </a:t>
            </a:r>
            <a:r>
              <a:rPr lang="en-US" sz="2400" u="sng" dirty="0">
                <a:hlinkClick r:id="rId3" tooltip="Bağlama"/>
              </a:rPr>
              <a:t>bağlama</a:t>
            </a:r>
            <a:r>
              <a:rPr lang="en-US" sz="2400" dirty="0" smtClean="0"/>
              <a:t>. </a:t>
            </a:r>
            <a:endParaRPr lang="en-US" sz="2400" dirty="0"/>
          </a:p>
          <a:p>
            <a:pPr marL="0" indent="0">
              <a:buNone/>
            </a:pPr>
            <a:endParaRPr lang="en-US" sz="2400" dirty="0" smtClean="0"/>
          </a:p>
        </p:txBody>
      </p:sp>
      <p:pic>
        <p:nvPicPr>
          <p:cNvPr id="4" name="Picture 3"/>
          <p:cNvPicPr>
            <a:picLocks noChangeAspect="1"/>
          </p:cNvPicPr>
          <p:nvPr/>
        </p:nvPicPr>
        <p:blipFill>
          <a:blip r:embed="rId4"/>
          <a:stretch>
            <a:fillRect/>
          </a:stretch>
        </p:blipFill>
        <p:spPr>
          <a:xfrm>
            <a:off x="1475656" y="1772816"/>
            <a:ext cx="5976664" cy="410445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Lokma</a:t>
            </a:r>
            <a:r>
              <a:rPr lang="en-GB" dirty="0" smtClean="0"/>
              <a:t> (Sharing food)</a:t>
            </a:r>
            <a:endParaRPr lang="en-US" dirty="0"/>
          </a:p>
        </p:txBody>
      </p:sp>
      <p:sp>
        <p:nvSpPr>
          <p:cNvPr id="3" name="Content Placeholder 2"/>
          <p:cNvSpPr>
            <a:spLocks noGrp="1"/>
          </p:cNvSpPr>
          <p:nvPr>
            <p:ph idx="1"/>
          </p:nvPr>
        </p:nvSpPr>
        <p:spPr/>
        <p:txBody>
          <a:bodyPr/>
          <a:lstStyle/>
          <a:p>
            <a:r>
              <a:rPr lang="en-GB" dirty="0" err="1" smtClean="0"/>
              <a:t>Lokma</a:t>
            </a:r>
            <a:r>
              <a:rPr lang="en-GB" dirty="0" smtClean="0"/>
              <a:t> is a food offering that participants bring to the Cem Ceremony where it is shared equally with others at the end of the Cem.</a:t>
            </a:r>
            <a:endParaRPr lang="en-US" dirty="0"/>
          </a:p>
        </p:txBody>
      </p:sp>
      <p:pic>
        <p:nvPicPr>
          <p:cNvPr id="22532" name="Picture 4" descr="https://fbcdn-sphotos-e-a.akamaihd.net/hphotos-ak-snc6/182704_1731324676724_8235745_n.jpg"/>
          <p:cNvPicPr>
            <a:picLocks noChangeAspect="1" noChangeArrowheads="1"/>
          </p:cNvPicPr>
          <p:nvPr/>
        </p:nvPicPr>
        <p:blipFill>
          <a:blip r:embed="rId3" cstate="print"/>
          <a:srcRect/>
          <a:stretch>
            <a:fillRect/>
          </a:stretch>
        </p:blipFill>
        <p:spPr bwMode="auto">
          <a:xfrm>
            <a:off x="2483768" y="3284984"/>
            <a:ext cx="3974984" cy="2981239"/>
          </a:xfrm>
          <a:prstGeom prst="rect">
            <a:avLst/>
          </a:prstGeom>
          <a:noFill/>
        </p:spPr>
      </p:pic>
      <p:sp>
        <p:nvSpPr>
          <p:cNvPr id="4" name="TextBox 3"/>
          <p:cNvSpPr txBox="1"/>
          <p:nvPr/>
        </p:nvSpPr>
        <p:spPr>
          <a:xfrm>
            <a:off x="1115615" y="6237312"/>
            <a:ext cx="6015489" cy="523220"/>
          </a:xfrm>
          <a:prstGeom prst="rect">
            <a:avLst/>
          </a:prstGeom>
          <a:noFill/>
        </p:spPr>
        <p:txBody>
          <a:bodyPr wrap="square" rtlCol="0">
            <a:spAutoFit/>
          </a:bodyPr>
          <a:lstStyle/>
          <a:p>
            <a:r>
              <a:rPr lang="en-US" sz="2800" dirty="0" smtClean="0"/>
              <a:t>What is the importance of sharing food?</a:t>
            </a:r>
            <a:endParaRPr lang="en-US"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Truth</a:t>
            </a:r>
            <a:endParaRPr lang="en-US" dirty="0"/>
          </a:p>
        </p:txBody>
      </p:sp>
      <p:sp>
        <p:nvSpPr>
          <p:cNvPr id="3" name="Content Placeholder 2"/>
          <p:cNvSpPr>
            <a:spLocks noGrp="1"/>
          </p:cNvSpPr>
          <p:nvPr>
            <p:ph idx="1"/>
          </p:nvPr>
        </p:nvSpPr>
        <p:spPr>
          <a:xfrm>
            <a:off x="395536" y="1340768"/>
            <a:ext cx="8229600" cy="4525963"/>
          </a:xfrm>
        </p:spPr>
        <p:txBody>
          <a:bodyPr/>
          <a:lstStyle/>
          <a:p>
            <a:r>
              <a:rPr lang="en-GB" dirty="0" err="1" smtClean="0"/>
              <a:t>Cem</a:t>
            </a:r>
            <a:r>
              <a:rPr lang="en-GB" dirty="0" smtClean="0"/>
              <a:t> </a:t>
            </a:r>
            <a:r>
              <a:rPr lang="en-GB" dirty="0"/>
              <a:t>c</a:t>
            </a:r>
            <a:r>
              <a:rPr lang="en-GB" dirty="0" smtClean="0"/>
              <a:t>eremonies are held to reach the ultimate Truth by serving others.</a:t>
            </a:r>
          </a:p>
          <a:p>
            <a:r>
              <a:rPr lang="en-GB" dirty="0" smtClean="0"/>
              <a:t>The truth is one but ways to it are many</a:t>
            </a:r>
          </a:p>
          <a:p>
            <a:r>
              <a:rPr lang="en-GB" dirty="0" smtClean="0"/>
              <a:t>Alevis know this and accept all religions.</a:t>
            </a:r>
          </a:p>
          <a:p>
            <a:endParaRPr lang="en-US" dirty="0"/>
          </a:p>
        </p:txBody>
      </p:sp>
      <p:pic>
        <p:nvPicPr>
          <p:cNvPr id="4" name="Picture 2" descr="https://fbcdn-sphotos-c-a.akamaihd.net/hphotos-ak-snc6/184948_10150109087833830_1867154_n.jpg"/>
          <p:cNvPicPr>
            <a:picLocks noChangeAspect="1" noChangeArrowheads="1"/>
          </p:cNvPicPr>
          <p:nvPr/>
        </p:nvPicPr>
        <p:blipFill>
          <a:blip r:embed="rId3" cstate="print"/>
          <a:srcRect/>
          <a:stretch>
            <a:fillRect/>
          </a:stretch>
        </p:blipFill>
        <p:spPr bwMode="auto">
          <a:xfrm>
            <a:off x="1907704" y="3501008"/>
            <a:ext cx="4608512" cy="314096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679</TotalTime>
  <Words>926</Words>
  <Application>Microsoft Office PowerPoint</Application>
  <PresentationFormat>On-screen Show (4:3)</PresentationFormat>
  <Paragraphs>134</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    We asked a small group of Alevi about the Cem ceremony to try to find out why it is an important part of their community and their life.  </vt:lpstr>
      <vt:lpstr>What is the Cem Ceremony? </vt:lpstr>
      <vt:lpstr>Preparing for the Cem Ceremony: Dispute Resolution</vt:lpstr>
      <vt:lpstr>Preparing for the Cem Ceremony and the Cem ceremony</vt:lpstr>
      <vt:lpstr>12 servants of the Cem Ceremony</vt:lpstr>
      <vt:lpstr> Nefes (Songs)</vt:lpstr>
      <vt:lpstr>Semah (Ritual dances)</vt:lpstr>
      <vt:lpstr>Lokma (Sharing food)</vt:lpstr>
      <vt:lpstr>The Truth</vt:lpstr>
      <vt:lpstr>THE CEM CEREMONY HWK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Cem Ceremony</dc:title>
  <dc:creator>haydar</dc:creator>
  <cp:lastModifiedBy>Haydar Ulus</cp:lastModifiedBy>
  <cp:revision>54</cp:revision>
  <dcterms:created xsi:type="dcterms:W3CDTF">2013-04-16T09:57:33Z</dcterms:created>
  <dcterms:modified xsi:type="dcterms:W3CDTF">2015-12-12T15:00:55Z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