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262" r:id="rId2"/>
    <p:sldId id="263" r:id="rId3"/>
    <p:sldId id="257" r:id="rId4"/>
    <p:sldId id="258" r:id="rId5"/>
    <p:sldId id="259" r:id="rId6"/>
    <p:sldId id="260" r:id="rId7"/>
    <p:sldId id="26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588"/>
    <p:restoredTop sz="69613" autoAdjust="0"/>
  </p:normalViewPr>
  <p:slideViewPr>
    <p:cSldViewPr snapToGrid="0" snapToObjects="1">
      <p:cViewPr varScale="1">
        <p:scale>
          <a:sx n="50" d="100"/>
          <a:sy n="50" d="100"/>
        </p:scale>
        <p:origin x="1842"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24152C9-2AF8-7848-B009-C671259E1094}" type="datetimeFigureOut">
              <a:rPr lang="en-US" smtClean="0"/>
              <a:t>4/15/2018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6CB634-9B16-7B4A-9E1A-035005F6FD9C}" type="slidenum">
              <a:rPr lang="en-US" smtClean="0"/>
              <a:t>‹#›</a:t>
            </a:fld>
            <a:endParaRPr lang="en-US"/>
          </a:p>
        </p:txBody>
      </p:sp>
    </p:spTree>
    <p:extLst>
      <p:ext uri="{BB962C8B-B14F-4D97-AF65-F5344CB8AC3E}">
        <p14:creationId xmlns:p14="http://schemas.microsoft.com/office/powerpoint/2010/main" val="15184229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GB" dirty="0"/>
              <a:t>This is a deep and challenging lesson with potential for creative cross-curricular work.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Explain that you will introduce them to some very deep ideas and you want to see how they respond and what they think. Make it clear that as long as they use reason and good thinking, they will be ok. Encourage them to challenge and question each other, politely. They are Seekers After Truth (SATs!!!).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You might want to provide the teachings together and then discuss them all at one, rather than by each slide. Keep to the focus – what is most important for Alevis, but also encourage pupils to link this to their own ideas and thinking.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 children in the picture are about to light three candles representing </a:t>
            </a:r>
            <a:r>
              <a:rPr lang="en-GB" dirty="0" err="1"/>
              <a:t>Hakk</a:t>
            </a:r>
            <a:r>
              <a:rPr lang="en-GB" dirty="0"/>
              <a:t> (God/Truth)/</a:t>
            </a:r>
            <a:r>
              <a:rPr lang="en-GB" dirty="0" err="1"/>
              <a:t>Muhammet</a:t>
            </a:r>
            <a:r>
              <a:rPr lang="en-GB" dirty="0"/>
              <a:t>/Ali. Alevi children learn, through participation and encouragement, about their beliefs and traditions.</a:t>
            </a:r>
          </a:p>
          <a:p>
            <a:endParaRPr lang="en-GB" dirty="0"/>
          </a:p>
        </p:txBody>
      </p:sp>
      <p:sp>
        <p:nvSpPr>
          <p:cNvPr id="4" name="Slide Number Placeholder 3"/>
          <p:cNvSpPr>
            <a:spLocks noGrp="1"/>
          </p:cNvSpPr>
          <p:nvPr>
            <p:ph type="sldNum" sz="quarter" idx="10"/>
          </p:nvPr>
        </p:nvSpPr>
        <p:spPr/>
        <p:txBody>
          <a:bodyPr/>
          <a:lstStyle/>
          <a:p>
            <a:fld id="{4A6CB634-9B16-7B4A-9E1A-035005F6FD9C}" type="slidenum">
              <a:rPr lang="en-US" smtClean="0"/>
              <a:t>1</a:t>
            </a:fld>
            <a:endParaRPr lang="en-US"/>
          </a:p>
        </p:txBody>
      </p:sp>
    </p:spTree>
    <p:extLst>
      <p:ext uri="{BB962C8B-B14F-4D97-AF65-F5344CB8AC3E}">
        <p14:creationId xmlns:p14="http://schemas.microsoft.com/office/powerpoint/2010/main" val="10925539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2. Maybe get pupils to discuss in pairs and then fours before sharing ideas and questions.</a:t>
            </a:r>
          </a:p>
          <a:p>
            <a:r>
              <a:rPr lang="en-GB" dirty="0"/>
              <a:t>Points to pick up – what does this say about human nature and what it means to be a person? – What does it say about God?</a:t>
            </a:r>
          </a:p>
          <a:p>
            <a:r>
              <a:rPr lang="en-GB" dirty="0"/>
              <a:t> </a:t>
            </a:r>
          </a:p>
          <a:p>
            <a:r>
              <a:rPr lang="en-GB" dirty="0"/>
              <a:t>Revise what the </a:t>
            </a:r>
            <a:r>
              <a:rPr lang="en-GB" dirty="0" err="1"/>
              <a:t>Ka’aba</a:t>
            </a:r>
            <a:r>
              <a:rPr lang="en-GB" dirty="0"/>
              <a:t> is in Islam and help to discuss what might be meant by the phrase ‘</a:t>
            </a:r>
            <a:r>
              <a:rPr lang="en-GB" dirty="0" err="1"/>
              <a:t>Ka’aba</a:t>
            </a:r>
            <a:r>
              <a:rPr lang="en-GB" dirty="0"/>
              <a:t> of one’s heart’. </a:t>
            </a:r>
          </a:p>
        </p:txBody>
      </p:sp>
      <p:sp>
        <p:nvSpPr>
          <p:cNvPr id="4" name="Slide Number Placeholder 3"/>
          <p:cNvSpPr>
            <a:spLocks noGrp="1"/>
          </p:cNvSpPr>
          <p:nvPr>
            <p:ph type="sldNum" sz="quarter" idx="10"/>
          </p:nvPr>
        </p:nvSpPr>
        <p:spPr/>
        <p:txBody>
          <a:bodyPr/>
          <a:lstStyle/>
          <a:p>
            <a:fld id="{F0981C35-CB9F-4210-9842-0B06ED17CEF1}" type="slidenum">
              <a:rPr lang="en-GB" smtClean="0"/>
              <a:t>2</a:t>
            </a:fld>
            <a:endParaRPr lang="en-GB"/>
          </a:p>
        </p:txBody>
      </p:sp>
    </p:spTree>
    <p:extLst>
      <p:ext uri="{BB962C8B-B14F-4D97-AF65-F5344CB8AC3E}">
        <p14:creationId xmlns:p14="http://schemas.microsoft.com/office/powerpoint/2010/main" val="42162370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3. Discuss the difference between searching for truth and living the truth. Which is harder? Why?</a:t>
            </a:r>
          </a:p>
        </p:txBody>
      </p:sp>
      <p:sp>
        <p:nvSpPr>
          <p:cNvPr id="4" name="Slide Number Placeholder 3"/>
          <p:cNvSpPr>
            <a:spLocks noGrp="1"/>
          </p:cNvSpPr>
          <p:nvPr>
            <p:ph type="sldNum" sz="quarter" idx="10"/>
          </p:nvPr>
        </p:nvSpPr>
        <p:spPr/>
        <p:txBody>
          <a:bodyPr/>
          <a:lstStyle/>
          <a:p>
            <a:fld id="{F0981C35-CB9F-4210-9842-0B06ED17CEF1}" type="slidenum">
              <a:rPr lang="en-GB" smtClean="0"/>
              <a:t>3</a:t>
            </a:fld>
            <a:endParaRPr lang="en-GB"/>
          </a:p>
        </p:txBody>
      </p:sp>
    </p:spTree>
    <p:extLst>
      <p:ext uri="{BB962C8B-B14F-4D97-AF65-F5344CB8AC3E}">
        <p14:creationId xmlns:p14="http://schemas.microsoft.com/office/powerpoint/2010/main" val="15868811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4. What do they think? Malice means wishing harm on others; greed is wanting everything for yourself. Can these be driven out by an inner attitude of love? What else might be needed to make people less greedy and cruel?</a:t>
            </a:r>
          </a:p>
        </p:txBody>
      </p:sp>
      <p:sp>
        <p:nvSpPr>
          <p:cNvPr id="4" name="Slide Number Placeholder 3"/>
          <p:cNvSpPr>
            <a:spLocks noGrp="1"/>
          </p:cNvSpPr>
          <p:nvPr>
            <p:ph type="sldNum" sz="quarter" idx="10"/>
          </p:nvPr>
        </p:nvSpPr>
        <p:spPr/>
        <p:txBody>
          <a:bodyPr/>
          <a:lstStyle/>
          <a:p>
            <a:fld id="{F0981C35-CB9F-4210-9842-0B06ED17CEF1}" type="slidenum">
              <a:rPr lang="en-GB" smtClean="0"/>
              <a:t>4</a:t>
            </a:fld>
            <a:endParaRPr lang="en-GB"/>
          </a:p>
        </p:txBody>
      </p:sp>
    </p:spTree>
    <p:extLst>
      <p:ext uri="{BB962C8B-B14F-4D97-AF65-F5344CB8AC3E}">
        <p14:creationId xmlns:p14="http://schemas.microsoft.com/office/powerpoint/2010/main" val="11649092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5. Facilitate open discussion – a search for truth! Try not to impose your views, but use questions to encourage their views. </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 main idea here is that we find Truth (God/</a:t>
            </a:r>
            <a:r>
              <a:rPr lang="en-GB" dirty="0" err="1"/>
              <a:t>Hakk</a:t>
            </a:r>
            <a:r>
              <a:rPr lang="en-GB" dirty="0"/>
              <a:t>) in ourselves, not in external places and things. See if pupils can explain the reference to Jerusalem and Makkah, but you may need to explain their significance. Look into yourself, who you are, </a:t>
            </a:r>
            <a:r>
              <a:rPr lang="en-GB" dirty="0" err="1"/>
              <a:t>wha</a:t>
            </a:r>
            <a:r>
              <a:rPr lang="en-GB" dirty="0"/>
              <a:t> is important in life, what kind of a person you are and want to be. This applies to everyone – so what would life be like if everyone was greedy? Generous? Caring? Cruel? etc</a:t>
            </a:r>
          </a:p>
          <a:p>
            <a:r>
              <a:rPr lang="en-GB" dirty="0"/>
              <a:t>Ask what they remember about the Cem ceremony. The Semah helps them look into themselves and the music and hymns provide teachings and emotional attachment to the process. All these help the Alevis to reflect more deeply about and get more meaning from their worship.</a:t>
            </a:r>
          </a:p>
        </p:txBody>
      </p:sp>
      <p:sp>
        <p:nvSpPr>
          <p:cNvPr id="4" name="Slide Number Placeholder 3"/>
          <p:cNvSpPr>
            <a:spLocks noGrp="1"/>
          </p:cNvSpPr>
          <p:nvPr>
            <p:ph type="sldNum" sz="quarter" idx="10"/>
          </p:nvPr>
        </p:nvSpPr>
        <p:spPr/>
        <p:txBody>
          <a:bodyPr/>
          <a:lstStyle/>
          <a:p>
            <a:fld id="{F0981C35-CB9F-4210-9842-0B06ED17CEF1}" type="slidenum">
              <a:rPr lang="en-GB" smtClean="0"/>
              <a:t>5</a:t>
            </a:fld>
            <a:endParaRPr lang="en-GB"/>
          </a:p>
        </p:txBody>
      </p:sp>
    </p:spTree>
    <p:extLst>
      <p:ext uri="{BB962C8B-B14F-4D97-AF65-F5344CB8AC3E}">
        <p14:creationId xmlns:p14="http://schemas.microsoft.com/office/powerpoint/2010/main" val="7372052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6. </a:t>
            </a:r>
            <a:r>
              <a:rPr lang="en-GB" dirty="0" err="1"/>
              <a:t>Pir</a:t>
            </a:r>
            <a:r>
              <a:rPr lang="en-GB" dirty="0"/>
              <a:t> Sultan’s poems are sung and danced to producing a deep spiritual experience or sense of being at one with yourself, humanity and </a:t>
            </a:r>
            <a:r>
              <a:rPr lang="en-GB" dirty="0" err="1"/>
              <a:t>Hakk</a:t>
            </a:r>
            <a:r>
              <a:rPr lang="en-GB" dirty="0"/>
              <a:t>. The Saz accompaniment adds to the tone of the experience and has the effect of helping the participants to reflect deeply on their own life and the world.</a:t>
            </a:r>
          </a:p>
        </p:txBody>
      </p:sp>
      <p:sp>
        <p:nvSpPr>
          <p:cNvPr id="4" name="Slide Number Placeholder 3"/>
          <p:cNvSpPr>
            <a:spLocks noGrp="1"/>
          </p:cNvSpPr>
          <p:nvPr>
            <p:ph type="sldNum" sz="quarter" idx="10"/>
          </p:nvPr>
        </p:nvSpPr>
        <p:spPr/>
        <p:txBody>
          <a:bodyPr/>
          <a:lstStyle/>
          <a:p>
            <a:fld id="{F0981C35-CB9F-4210-9842-0B06ED17CEF1}" type="slidenum">
              <a:rPr lang="en-GB" smtClean="0"/>
              <a:t>6</a:t>
            </a:fld>
            <a:endParaRPr lang="en-GB"/>
          </a:p>
        </p:txBody>
      </p:sp>
    </p:spTree>
    <p:extLst>
      <p:ext uri="{BB962C8B-B14F-4D97-AF65-F5344CB8AC3E}">
        <p14:creationId xmlns:p14="http://schemas.microsoft.com/office/powerpoint/2010/main" val="9437021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7. P4C-style: ask for an initial response to this and facilitate their further responses. This can be fairly informal for those who have not done P4C, are can be used as a full P4C session in schools with training, allowing the pupils to develop their own questions on the stimulus of their learning about Alevi teachings and values and choosing one to explore. </a:t>
            </a:r>
          </a:p>
          <a:p>
            <a:endParaRPr lang="en-GB" dirty="0"/>
          </a:p>
          <a:p>
            <a:r>
              <a:rPr lang="en-GB" dirty="0"/>
              <a:t>Give it a go!! See what they come up with. Be amazed!  Get them to write and draw their ideas after discussion</a:t>
            </a:r>
          </a:p>
          <a:p>
            <a:endParaRPr lang="en-GB" dirty="0"/>
          </a:p>
          <a:p>
            <a:r>
              <a:rPr lang="en-GB" dirty="0"/>
              <a:t>Keep this open. Better to let the pupils question each other than you restrict or impose ideas on them.</a:t>
            </a:r>
          </a:p>
          <a:p>
            <a:endParaRPr lang="en-GB" dirty="0"/>
          </a:p>
          <a:p>
            <a:r>
              <a:rPr lang="en-GB" dirty="0"/>
              <a:t>Encourage them to be Truth-Seekers! Or, post SATs, Seekers After Truth! Again, this can be the basis for some creative cross-curricular work.</a:t>
            </a:r>
          </a:p>
        </p:txBody>
      </p:sp>
      <p:sp>
        <p:nvSpPr>
          <p:cNvPr id="4" name="Slide Number Placeholder 3"/>
          <p:cNvSpPr>
            <a:spLocks noGrp="1"/>
          </p:cNvSpPr>
          <p:nvPr>
            <p:ph type="sldNum" sz="quarter" idx="10"/>
          </p:nvPr>
        </p:nvSpPr>
        <p:spPr/>
        <p:txBody>
          <a:bodyPr/>
          <a:lstStyle/>
          <a:p>
            <a:fld id="{F0981C35-CB9F-4210-9842-0B06ED17CEF1}" type="slidenum">
              <a:rPr lang="en-GB" smtClean="0"/>
              <a:t>7</a:t>
            </a:fld>
            <a:endParaRPr lang="en-GB"/>
          </a:p>
        </p:txBody>
      </p:sp>
    </p:spTree>
    <p:extLst>
      <p:ext uri="{BB962C8B-B14F-4D97-AF65-F5344CB8AC3E}">
        <p14:creationId xmlns:p14="http://schemas.microsoft.com/office/powerpoint/2010/main" val="4559341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33647E1-E1D6-F649-890F-0C11D689C990}" type="datetimeFigureOut">
              <a:rPr lang="en-US" smtClean="0"/>
              <a:t>4/15/2018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19CD1F-AA21-6E4D-B29A-380B9323ECAB}" type="slidenum">
              <a:rPr lang="en-US" smtClean="0"/>
              <a:t>‹#›</a:t>
            </a:fld>
            <a:endParaRPr lang="en-US"/>
          </a:p>
        </p:txBody>
      </p:sp>
    </p:spTree>
    <p:extLst>
      <p:ext uri="{BB962C8B-B14F-4D97-AF65-F5344CB8AC3E}">
        <p14:creationId xmlns:p14="http://schemas.microsoft.com/office/powerpoint/2010/main" val="1419858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33647E1-E1D6-F649-890F-0C11D689C990}" type="datetimeFigureOut">
              <a:rPr lang="en-US" smtClean="0"/>
              <a:t>4/15/2018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19CD1F-AA21-6E4D-B29A-380B9323ECAB}" type="slidenum">
              <a:rPr lang="en-US" smtClean="0"/>
              <a:t>‹#›</a:t>
            </a:fld>
            <a:endParaRPr lang="en-US"/>
          </a:p>
        </p:txBody>
      </p:sp>
    </p:spTree>
    <p:extLst>
      <p:ext uri="{BB962C8B-B14F-4D97-AF65-F5344CB8AC3E}">
        <p14:creationId xmlns:p14="http://schemas.microsoft.com/office/powerpoint/2010/main" val="13746803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33647E1-E1D6-F649-890F-0C11D689C990}" type="datetimeFigureOut">
              <a:rPr lang="en-US" smtClean="0"/>
              <a:t>4/15/2018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19CD1F-AA21-6E4D-B29A-380B9323ECAB}" type="slidenum">
              <a:rPr lang="en-US" smtClean="0"/>
              <a:t>‹#›</a:t>
            </a:fld>
            <a:endParaRPr lang="en-US"/>
          </a:p>
        </p:txBody>
      </p:sp>
    </p:spTree>
    <p:extLst>
      <p:ext uri="{BB962C8B-B14F-4D97-AF65-F5344CB8AC3E}">
        <p14:creationId xmlns:p14="http://schemas.microsoft.com/office/powerpoint/2010/main" val="16232318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33647E1-E1D6-F649-890F-0C11D689C990}" type="datetimeFigureOut">
              <a:rPr lang="en-US" smtClean="0"/>
              <a:t>4/15/2018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19CD1F-AA21-6E4D-B29A-380B9323ECAB}" type="slidenum">
              <a:rPr lang="en-US" smtClean="0"/>
              <a:t>‹#›</a:t>
            </a:fld>
            <a:endParaRPr lang="en-US"/>
          </a:p>
        </p:txBody>
      </p:sp>
    </p:spTree>
    <p:extLst>
      <p:ext uri="{BB962C8B-B14F-4D97-AF65-F5344CB8AC3E}">
        <p14:creationId xmlns:p14="http://schemas.microsoft.com/office/powerpoint/2010/main" val="501479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33647E1-E1D6-F649-890F-0C11D689C990}" type="datetimeFigureOut">
              <a:rPr lang="en-US" smtClean="0"/>
              <a:t>4/15/2018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19CD1F-AA21-6E4D-B29A-380B9323ECAB}" type="slidenum">
              <a:rPr lang="en-US" smtClean="0"/>
              <a:t>‹#›</a:t>
            </a:fld>
            <a:endParaRPr lang="en-US"/>
          </a:p>
        </p:txBody>
      </p:sp>
    </p:spTree>
    <p:extLst>
      <p:ext uri="{BB962C8B-B14F-4D97-AF65-F5344CB8AC3E}">
        <p14:creationId xmlns:p14="http://schemas.microsoft.com/office/powerpoint/2010/main" val="16380920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33647E1-E1D6-F649-890F-0C11D689C990}" type="datetimeFigureOut">
              <a:rPr lang="en-US" smtClean="0"/>
              <a:t>4/15/2018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19CD1F-AA21-6E4D-B29A-380B9323ECAB}" type="slidenum">
              <a:rPr lang="en-US" smtClean="0"/>
              <a:t>‹#›</a:t>
            </a:fld>
            <a:endParaRPr lang="en-US"/>
          </a:p>
        </p:txBody>
      </p:sp>
    </p:spTree>
    <p:extLst>
      <p:ext uri="{BB962C8B-B14F-4D97-AF65-F5344CB8AC3E}">
        <p14:creationId xmlns:p14="http://schemas.microsoft.com/office/powerpoint/2010/main" val="6723096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33647E1-E1D6-F649-890F-0C11D689C990}" type="datetimeFigureOut">
              <a:rPr lang="en-US" smtClean="0"/>
              <a:t>4/15/2018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19CD1F-AA21-6E4D-B29A-380B9323ECAB}" type="slidenum">
              <a:rPr lang="en-US" smtClean="0"/>
              <a:t>‹#›</a:t>
            </a:fld>
            <a:endParaRPr lang="en-US"/>
          </a:p>
        </p:txBody>
      </p:sp>
    </p:spTree>
    <p:extLst>
      <p:ext uri="{BB962C8B-B14F-4D97-AF65-F5344CB8AC3E}">
        <p14:creationId xmlns:p14="http://schemas.microsoft.com/office/powerpoint/2010/main" val="15965685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33647E1-E1D6-F649-890F-0C11D689C990}" type="datetimeFigureOut">
              <a:rPr lang="en-US" smtClean="0"/>
              <a:t>4/15/2018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19CD1F-AA21-6E4D-B29A-380B9323ECAB}" type="slidenum">
              <a:rPr lang="en-US" smtClean="0"/>
              <a:t>‹#›</a:t>
            </a:fld>
            <a:endParaRPr lang="en-US"/>
          </a:p>
        </p:txBody>
      </p:sp>
    </p:spTree>
    <p:extLst>
      <p:ext uri="{BB962C8B-B14F-4D97-AF65-F5344CB8AC3E}">
        <p14:creationId xmlns:p14="http://schemas.microsoft.com/office/powerpoint/2010/main" val="7199211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3647E1-E1D6-F649-890F-0C11D689C990}" type="datetimeFigureOut">
              <a:rPr lang="en-US" smtClean="0"/>
              <a:t>4/15/2018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19CD1F-AA21-6E4D-B29A-380B9323ECAB}" type="slidenum">
              <a:rPr lang="en-US" smtClean="0"/>
              <a:t>‹#›</a:t>
            </a:fld>
            <a:endParaRPr lang="en-US"/>
          </a:p>
        </p:txBody>
      </p:sp>
    </p:spTree>
    <p:extLst>
      <p:ext uri="{BB962C8B-B14F-4D97-AF65-F5344CB8AC3E}">
        <p14:creationId xmlns:p14="http://schemas.microsoft.com/office/powerpoint/2010/main" val="7924218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33647E1-E1D6-F649-890F-0C11D689C990}" type="datetimeFigureOut">
              <a:rPr lang="en-US" smtClean="0"/>
              <a:t>4/15/2018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19CD1F-AA21-6E4D-B29A-380B9323ECAB}" type="slidenum">
              <a:rPr lang="en-US" smtClean="0"/>
              <a:t>‹#›</a:t>
            </a:fld>
            <a:endParaRPr lang="en-US"/>
          </a:p>
        </p:txBody>
      </p:sp>
    </p:spTree>
    <p:extLst>
      <p:ext uri="{BB962C8B-B14F-4D97-AF65-F5344CB8AC3E}">
        <p14:creationId xmlns:p14="http://schemas.microsoft.com/office/powerpoint/2010/main" val="16882572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33647E1-E1D6-F649-890F-0C11D689C990}" type="datetimeFigureOut">
              <a:rPr lang="en-US" smtClean="0"/>
              <a:t>4/15/2018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19CD1F-AA21-6E4D-B29A-380B9323ECAB}" type="slidenum">
              <a:rPr lang="en-US" smtClean="0"/>
              <a:t>‹#›</a:t>
            </a:fld>
            <a:endParaRPr lang="en-US"/>
          </a:p>
        </p:txBody>
      </p:sp>
    </p:spTree>
    <p:extLst>
      <p:ext uri="{BB962C8B-B14F-4D97-AF65-F5344CB8AC3E}">
        <p14:creationId xmlns:p14="http://schemas.microsoft.com/office/powerpoint/2010/main" val="19854212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3647E1-E1D6-F649-890F-0C11D689C990}" type="datetimeFigureOut">
              <a:rPr lang="en-US" smtClean="0"/>
              <a:t>4/15/2018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19CD1F-AA21-6E4D-B29A-380B9323ECAB}" type="slidenum">
              <a:rPr lang="en-US" smtClean="0"/>
              <a:t>‹#›</a:t>
            </a:fld>
            <a:endParaRPr lang="en-US"/>
          </a:p>
        </p:txBody>
      </p:sp>
    </p:spTree>
    <p:extLst>
      <p:ext uri="{BB962C8B-B14F-4D97-AF65-F5344CB8AC3E}">
        <p14:creationId xmlns:p14="http://schemas.microsoft.com/office/powerpoint/2010/main" val="8723158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image" Target="../media/image6.jpg"/></Relationships>
</file>

<file path=ppt/slides/_rels/slide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image" Target="../media/image8.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27125"/>
            <a:ext cx="10515600" cy="1731982"/>
          </a:xfrm>
          <a:solidFill>
            <a:schemeClr val="accent1">
              <a:lumMod val="40000"/>
              <a:lumOff val="60000"/>
            </a:schemeClr>
          </a:solidFill>
        </p:spPr>
        <p:txBody>
          <a:bodyPr>
            <a:noAutofit/>
          </a:bodyPr>
          <a:lstStyle/>
          <a:p>
            <a:pPr algn="ctr"/>
            <a:r>
              <a:rPr lang="en-US" dirty="0">
                <a:latin typeface="Comic Sans MS" panose="030F0702030302020204" pitchFamily="66" charset="0"/>
              </a:rPr>
              <a:t>What is most important in life for </a:t>
            </a:r>
            <a:r>
              <a:rPr lang="en-US" dirty="0" err="1">
                <a:latin typeface="Comic Sans MS" panose="030F0702030302020204" pitchFamily="66" charset="0"/>
              </a:rPr>
              <a:t>Alevis</a:t>
            </a:r>
            <a:r>
              <a:rPr lang="en-US" dirty="0">
                <a:latin typeface="Comic Sans MS" panose="030F0702030302020204" pitchFamily="66" charset="0"/>
              </a:rPr>
              <a:t>?  </a:t>
            </a:r>
          </a:p>
        </p:txBody>
      </p:sp>
      <p:pic>
        <p:nvPicPr>
          <p:cNvPr id="5" name="Picture 4" descr="A group of people sitting at a table&#10;&#10;Description generated with very high confidence">
            <a:extLst>
              <a:ext uri="{FF2B5EF4-FFF2-40B4-BE49-F238E27FC236}">
                <a16:creationId xmlns:a16="http://schemas.microsoft.com/office/drawing/2014/main" id="{0FDC2F1E-72DA-4F59-9775-E11BFF04C16D}"/>
              </a:ext>
            </a:extLst>
          </p:cNvPr>
          <p:cNvPicPr>
            <a:picLocks noChangeAspect="1"/>
          </p:cNvPicPr>
          <p:nvPr/>
        </p:nvPicPr>
        <p:blipFill>
          <a:blip r:embed="rId3"/>
          <a:stretch>
            <a:fillRect/>
          </a:stretch>
        </p:blipFill>
        <p:spPr>
          <a:xfrm>
            <a:off x="2789695" y="2663059"/>
            <a:ext cx="6111498" cy="3437718"/>
          </a:xfrm>
          <a:prstGeom prst="rect">
            <a:avLst/>
          </a:prstGeom>
        </p:spPr>
      </p:pic>
    </p:spTree>
    <p:extLst>
      <p:ext uri="{BB962C8B-B14F-4D97-AF65-F5344CB8AC3E}">
        <p14:creationId xmlns:p14="http://schemas.microsoft.com/office/powerpoint/2010/main" val="12348998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134FD8-29AD-47C3-9319-63AC33ADAF2D}"/>
              </a:ext>
            </a:extLst>
          </p:cNvPr>
          <p:cNvSpPr>
            <a:spLocks noGrp="1"/>
          </p:cNvSpPr>
          <p:nvPr>
            <p:ph type="title"/>
          </p:nvPr>
        </p:nvSpPr>
        <p:spPr>
          <a:xfrm>
            <a:off x="838200" y="365125"/>
            <a:ext cx="9352722" cy="1325563"/>
          </a:xfrm>
          <a:solidFill>
            <a:schemeClr val="accent1">
              <a:lumMod val="40000"/>
              <a:lumOff val="60000"/>
            </a:schemeClr>
          </a:solidFill>
        </p:spPr>
        <p:txBody>
          <a:bodyPr/>
          <a:lstStyle/>
          <a:p>
            <a:r>
              <a:rPr lang="en-GB" b="1" dirty="0" err="1">
                <a:latin typeface="Comic Sans MS" panose="030F0702030302020204" pitchFamily="66" charset="0"/>
              </a:rPr>
              <a:t>Pir</a:t>
            </a:r>
            <a:r>
              <a:rPr lang="en-GB" b="1" dirty="0">
                <a:latin typeface="Comic Sans MS" panose="030F0702030302020204" pitchFamily="66" charset="0"/>
              </a:rPr>
              <a:t> Mansur Al-</a:t>
            </a:r>
            <a:r>
              <a:rPr lang="en-GB" b="1" dirty="0" err="1">
                <a:latin typeface="Comic Sans MS" panose="030F0702030302020204" pitchFamily="66" charset="0"/>
              </a:rPr>
              <a:t>Hallaj</a:t>
            </a:r>
            <a:r>
              <a:rPr lang="en-GB" b="1" dirty="0">
                <a:latin typeface="Comic Sans MS" panose="030F0702030302020204" pitchFamily="66" charset="0"/>
              </a:rPr>
              <a:t> (858 –922)</a:t>
            </a:r>
          </a:p>
        </p:txBody>
      </p:sp>
      <p:sp>
        <p:nvSpPr>
          <p:cNvPr id="3" name="Content Placeholder 2">
            <a:extLst>
              <a:ext uri="{FF2B5EF4-FFF2-40B4-BE49-F238E27FC236}">
                <a16:creationId xmlns:a16="http://schemas.microsoft.com/office/drawing/2014/main" id="{46FCAEA3-434C-458D-8D20-B67FDA204A04}"/>
              </a:ext>
            </a:extLst>
          </p:cNvPr>
          <p:cNvSpPr>
            <a:spLocks noGrp="1"/>
          </p:cNvSpPr>
          <p:nvPr>
            <p:ph sz="half" idx="1"/>
          </p:nvPr>
        </p:nvSpPr>
        <p:spPr>
          <a:xfrm>
            <a:off x="838200" y="1825625"/>
            <a:ext cx="5791200" cy="4351338"/>
          </a:xfrm>
        </p:spPr>
        <p:txBody>
          <a:bodyPr/>
          <a:lstStyle/>
          <a:p>
            <a:pPr marL="0" indent="0">
              <a:buNone/>
            </a:pPr>
            <a:r>
              <a:rPr lang="en-GB" dirty="0">
                <a:latin typeface="Comic Sans MS" panose="030F0702030302020204" pitchFamily="66" charset="0"/>
              </a:rPr>
              <a:t>One of the most quoted lines for Alevi belief:</a:t>
            </a:r>
          </a:p>
          <a:p>
            <a:pPr marL="0" indent="0">
              <a:buNone/>
            </a:pPr>
            <a:r>
              <a:rPr lang="en-GB" dirty="0">
                <a:latin typeface="Comic Sans MS" panose="030F0702030302020204" pitchFamily="66" charset="0"/>
              </a:rPr>
              <a:t>“</a:t>
            </a:r>
            <a:r>
              <a:rPr lang="en-GB" dirty="0" err="1">
                <a:latin typeface="Comic Sans MS" panose="030F0702030302020204" pitchFamily="66" charset="0"/>
              </a:rPr>
              <a:t>Ene’l-Hakk</a:t>
            </a:r>
            <a:r>
              <a:rPr lang="en-GB" dirty="0">
                <a:latin typeface="Comic Sans MS" panose="030F0702030302020204" pitchFamily="66" charset="0"/>
              </a:rPr>
              <a:t>”</a:t>
            </a:r>
          </a:p>
          <a:p>
            <a:pPr marL="0" indent="0">
              <a:buNone/>
            </a:pPr>
            <a:r>
              <a:rPr lang="en-GB" dirty="0">
                <a:latin typeface="Comic Sans MS" panose="030F0702030302020204" pitchFamily="66" charset="0"/>
              </a:rPr>
              <a:t>“I am one with God, who is the Truth”</a:t>
            </a:r>
          </a:p>
          <a:p>
            <a:pPr marL="0" indent="0">
              <a:buNone/>
            </a:pPr>
            <a:r>
              <a:rPr lang="en-GB" dirty="0">
                <a:latin typeface="Comic Sans MS" panose="030F0702030302020204" pitchFamily="66" charset="0"/>
              </a:rPr>
              <a:t>Another of his teachings is:</a:t>
            </a:r>
          </a:p>
          <a:p>
            <a:pPr marL="0" indent="0">
              <a:buNone/>
            </a:pPr>
            <a:r>
              <a:rPr lang="en-GB" dirty="0">
                <a:latin typeface="Comic Sans MS" panose="030F0702030302020204" pitchFamily="66" charset="0"/>
              </a:rPr>
              <a:t>"the important thing is to proceed seven times around the </a:t>
            </a:r>
            <a:r>
              <a:rPr lang="en-GB" dirty="0" err="1">
                <a:latin typeface="Comic Sans MS" panose="030F0702030302020204" pitchFamily="66" charset="0"/>
              </a:rPr>
              <a:t>Ka’aba</a:t>
            </a:r>
            <a:r>
              <a:rPr lang="en-GB" dirty="0">
                <a:latin typeface="Comic Sans MS" panose="030F0702030302020204" pitchFamily="66" charset="0"/>
              </a:rPr>
              <a:t> of one's heart."</a:t>
            </a:r>
          </a:p>
        </p:txBody>
      </p:sp>
      <p:pic>
        <p:nvPicPr>
          <p:cNvPr id="6" name="Content Placeholder 5">
            <a:extLst>
              <a:ext uri="{FF2B5EF4-FFF2-40B4-BE49-F238E27FC236}">
                <a16:creationId xmlns:a16="http://schemas.microsoft.com/office/drawing/2014/main" id="{9B842EB8-92C6-4FDC-9338-778D9D181D66}"/>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7235687" y="1773962"/>
            <a:ext cx="2955235" cy="4309717"/>
          </a:xfrm>
        </p:spPr>
      </p:pic>
    </p:spTree>
    <p:extLst>
      <p:ext uri="{BB962C8B-B14F-4D97-AF65-F5344CB8AC3E}">
        <p14:creationId xmlns:p14="http://schemas.microsoft.com/office/powerpoint/2010/main" val="29308599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2D668-827A-46FE-9AE7-F76171ED25E5}"/>
              </a:ext>
            </a:extLst>
          </p:cNvPr>
          <p:cNvSpPr>
            <a:spLocks noGrp="1"/>
          </p:cNvSpPr>
          <p:nvPr>
            <p:ph type="title"/>
          </p:nvPr>
        </p:nvSpPr>
        <p:spPr>
          <a:xfrm>
            <a:off x="838200" y="365125"/>
            <a:ext cx="5377070" cy="1325563"/>
          </a:xfrm>
          <a:solidFill>
            <a:schemeClr val="accent1">
              <a:lumMod val="40000"/>
              <a:lumOff val="60000"/>
            </a:schemeClr>
          </a:solidFill>
        </p:spPr>
        <p:txBody>
          <a:bodyPr/>
          <a:lstStyle/>
          <a:p>
            <a:r>
              <a:rPr lang="en-GB" dirty="0" err="1">
                <a:latin typeface="Comic Sans MS" panose="030F0702030302020204" pitchFamily="66" charset="0"/>
              </a:rPr>
              <a:t>Haci</a:t>
            </a:r>
            <a:r>
              <a:rPr lang="en-GB" dirty="0">
                <a:latin typeface="Comic Sans MS" panose="030F0702030302020204" pitchFamily="66" charset="0"/>
              </a:rPr>
              <a:t> </a:t>
            </a:r>
            <a:r>
              <a:rPr lang="en-GB" dirty="0" err="1">
                <a:latin typeface="Comic Sans MS" panose="030F0702030302020204" pitchFamily="66" charset="0"/>
              </a:rPr>
              <a:t>Bektas</a:t>
            </a:r>
            <a:r>
              <a:rPr lang="en-GB" dirty="0">
                <a:latin typeface="Comic Sans MS" panose="030F0702030302020204" pitchFamily="66" charset="0"/>
              </a:rPr>
              <a:t> </a:t>
            </a:r>
            <a:r>
              <a:rPr lang="en-GB" dirty="0" err="1">
                <a:latin typeface="Comic Sans MS" panose="030F0702030302020204" pitchFamily="66" charset="0"/>
              </a:rPr>
              <a:t>Veli</a:t>
            </a:r>
            <a:endParaRPr lang="en-GB" dirty="0">
              <a:latin typeface="Comic Sans MS" panose="030F0702030302020204" pitchFamily="66" charset="0"/>
            </a:endParaRPr>
          </a:p>
        </p:txBody>
      </p:sp>
      <p:sp>
        <p:nvSpPr>
          <p:cNvPr id="3" name="Content Placeholder 2">
            <a:extLst>
              <a:ext uri="{FF2B5EF4-FFF2-40B4-BE49-F238E27FC236}">
                <a16:creationId xmlns:a16="http://schemas.microsoft.com/office/drawing/2014/main" id="{84872370-415D-440D-A3AD-4B5163F7610D}"/>
              </a:ext>
            </a:extLst>
          </p:cNvPr>
          <p:cNvSpPr>
            <a:spLocks noGrp="1"/>
          </p:cNvSpPr>
          <p:nvPr>
            <p:ph sz="half" idx="1"/>
          </p:nvPr>
        </p:nvSpPr>
        <p:spPr>
          <a:xfrm>
            <a:off x="838200" y="1965475"/>
            <a:ext cx="5377070" cy="3800624"/>
          </a:xfrm>
        </p:spPr>
        <p:txBody>
          <a:bodyPr>
            <a:normAutofit lnSpcReduction="10000"/>
          </a:bodyPr>
          <a:lstStyle/>
          <a:p>
            <a:r>
              <a:rPr lang="en-GB" dirty="0">
                <a:latin typeface="Comic Sans MS" panose="030F0702030302020204" pitchFamily="66" charset="0"/>
              </a:rPr>
              <a:t>The most important saint in Alevism (1209-1271)</a:t>
            </a:r>
          </a:p>
          <a:p>
            <a:endParaRPr lang="en-GB" dirty="0">
              <a:latin typeface="Comic Sans MS" panose="030F0702030302020204" pitchFamily="66" charset="0"/>
            </a:endParaRPr>
          </a:p>
          <a:p>
            <a:r>
              <a:rPr lang="en-GB" dirty="0">
                <a:latin typeface="Comic Sans MS" panose="030F0702030302020204" pitchFamily="66" charset="0"/>
              </a:rPr>
              <a:t>He said: “It is not enough to seek truth; we must also live truthfully.”</a:t>
            </a:r>
          </a:p>
          <a:p>
            <a:pPr marL="0" indent="0">
              <a:buNone/>
            </a:pPr>
            <a:endParaRPr lang="en-GB" dirty="0">
              <a:latin typeface="Comic Sans MS" panose="030F0702030302020204" pitchFamily="66" charset="0"/>
            </a:endParaRPr>
          </a:p>
          <a:p>
            <a:r>
              <a:rPr lang="en-GB" dirty="0">
                <a:latin typeface="Comic Sans MS" panose="030F0702030302020204" pitchFamily="66" charset="0"/>
              </a:rPr>
              <a:t>What do you think this means?</a:t>
            </a:r>
          </a:p>
        </p:txBody>
      </p:sp>
      <p:pic>
        <p:nvPicPr>
          <p:cNvPr id="6" name="Content Placeholder 5">
            <a:extLst>
              <a:ext uri="{FF2B5EF4-FFF2-40B4-BE49-F238E27FC236}">
                <a16:creationId xmlns:a16="http://schemas.microsoft.com/office/drawing/2014/main" id="{97107A15-B805-4739-BF40-560E35BE651F}"/>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7298636" y="926927"/>
            <a:ext cx="4055164" cy="5004146"/>
          </a:xfrm>
        </p:spPr>
      </p:pic>
    </p:spTree>
    <p:extLst>
      <p:ext uri="{BB962C8B-B14F-4D97-AF65-F5344CB8AC3E}">
        <p14:creationId xmlns:p14="http://schemas.microsoft.com/office/powerpoint/2010/main" val="14276999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E032E-F62F-4F49-A46C-4753CC494949}"/>
              </a:ext>
            </a:extLst>
          </p:cNvPr>
          <p:cNvSpPr>
            <a:spLocks noGrp="1"/>
          </p:cNvSpPr>
          <p:nvPr>
            <p:ph type="title"/>
          </p:nvPr>
        </p:nvSpPr>
        <p:spPr>
          <a:xfrm>
            <a:off x="838200" y="365125"/>
            <a:ext cx="5003202" cy="1325563"/>
          </a:xfrm>
          <a:solidFill>
            <a:schemeClr val="accent1">
              <a:lumMod val="40000"/>
              <a:lumOff val="60000"/>
            </a:schemeClr>
          </a:solidFill>
        </p:spPr>
        <p:txBody>
          <a:bodyPr/>
          <a:lstStyle/>
          <a:p>
            <a:r>
              <a:rPr lang="en-GB" dirty="0" err="1">
                <a:latin typeface="Comic Sans MS" panose="030F0702030302020204" pitchFamily="66" charset="0"/>
              </a:rPr>
              <a:t>Haci</a:t>
            </a:r>
            <a:r>
              <a:rPr lang="en-GB" dirty="0">
                <a:latin typeface="Comic Sans MS" panose="030F0702030302020204" pitchFamily="66" charset="0"/>
              </a:rPr>
              <a:t> </a:t>
            </a:r>
            <a:r>
              <a:rPr lang="en-GB" dirty="0" err="1">
                <a:latin typeface="Comic Sans MS" panose="030F0702030302020204" pitchFamily="66" charset="0"/>
              </a:rPr>
              <a:t>Bektas</a:t>
            </a:r>
            <a:r>
              <a:rPr lang="en-GB" dirty="0">
                <a:latin typeface="Comic Sans MS" panose="030F0702030302020204" pitchFamily="66" charset="0"/>
              </a:rPr>
              <a:t> </a:t>
            </a:r>
            <a:r>
              <a:rPr lang="en-GB" dirty="0" err="1">
                <a:latin typeface="Comic Sans MS" panose="030F0702030302020204" pitchFamily="66" charset="0"/>
              </a:rPr>
              <a:t>Veli</a:t>
            </a:r>
            <a:endParaRPr lang="en-GB" dirty="0">
              <a:latin typeface="Comic Sans MS" panose="030F0702030302020204" pitchFamily="66" charset="0"/>
            </a:endParaRPr>
          </a:p>
        </p:txBody>
      </p:sp>
      <p:sp>
        <p:nvSpPr>
          <p:cNvPr id="3" name="Content Placeholder 2">
            <a:extLst>
              <a:ext uri="{FF2B5EF4-FFF2-40B4-BE49-F238E27FC236}">
                <a16:creationId xmlns:a16="http://schemas.microsoft.com/office/drawing/2014/main" id="{41956E7E-B5E2-461B-9D26-6A9C8B5E6848}"/>
              </a:ext>
            </a:extLst>
          </p:cNvPr>
          <p:cNvSpPr>
            <a:spLocks noGrp="1"/>
          </p:cNvSpPr>
          <p:nvPr>
            <p:ph sz="half" idx="1"/>
          </p:nvPr>
        </p:nvSpPr>
        <p:spPr>
          <a:xfrm>
            <a:off x="838199" y="1825625"/>
            <a:ext cx="5530327" cy="4671994"/>
          </a:xfrm>
        </p:spPr>
        <p:txBody>
          <a:bodyPr>
            <a:normAutofit lnSpcReduction="10000"/>
          </a:bodyPr>
          <a:lstStyle/>
          <a:p>
            <a:r>
              <a:rPr lang="en-GB" dirty="0">
                <a:latin typeface="Comic Sans MS" panose="030F0702030302020204" pitchFamily="66" charset="0"/>
              </a:rPr>
              <a:t>He taught that God/</a:t>
            </a:r>
            <a:r>
              <a:rPr lang="en-GB" dirty="0" err="1">
                <a:latin typeface="Comic Sans MS" panose="030F0702030302020204" pitchFamily="66" charset="0"/>
              </a:rPr>
              <a:t>Hakk</a:t>
            </a:r>
            <a:r>
              <a:rPr lang="en-GB" dirty="0">
                <a:latin typeface="Comic Sans MS" panose="030F0702030302020204" pitchFamily="66" charset="0"/>
              </a:rPr>
              <a:t> is in everything.</a:t>
            </a:r>
          </a:p>
          <a:p>
            <a:r>
              <a:rPr lang="en-GB" dirty="0">
                <a:latin typeface="Comic Sans MS" panose="030F0702030302020204" pitchFamily="66" charset="0"/>
              </a:rPr>
              <a:t>He is pictured with a gazelle and a lion because he said:</a:t>
            </a:r>
          </a:p>
          <a:p>
            <a:pPr marL="0" indent="0">
              <a:buNone/>
            </a:pPr>
            <a:r>
              <a:rPr lang="en-GB" dirty="0">
                <a:latin typeface="Comic Sans MS" panose="030F0702030302020204" pitchFamily="66" charset="0"/>
              </a:rPr>
              <a:t>‘Greed and malice disappear by love in our midst. The lion and gazelle are friends in our embrace.’</a:t>
            </a:r>
          </a:p>
          <a:p>
            <a:r>
              <a:rPr lang="en-GB" dirty="0">
                <a:latin typeface="Comic Sans MS" panose="030F0702030302020204" pitchFamily="66" charset="0"/>
              </a:rPr>
              <a:t>Once we accept that </a:t>
            </a:r>
            <a:r>
              <a:rPr lang="en-GB" dirty="0" err="1">
                <a:latin typeface="Comic Sans MS" panose="030F0702030302020204" pitchFamily="66" charset="0"/>
              </a:rPr>
              <a:t>Hakk</a:t>
            </a:r>
            <a:r>
              <a:rPr lang="en-GB" dirty="0">
                <a:latin typeface="Comic Sans MS" panose="030F0702030302020204" pitchFamily="66" charset="0"/>
              </a:rPr>
              <a:t> is in everything we cease being violent. It shows true humanity.</a:t>
            </a:r>
          </a:p>
        </p:txBody>
      </p:sp>
      <p:pic>
        <p:nvPicPr>
          <p:cNvPr id="6" name="Content Placeholder 5">
            <a:extLst>
              <a:ext uri="{FF2B5EF4-FFF2-40B4-BE49-F238E27FC236}">
                <a16:creationId xmlns:a16="http://schemas.microsoft.com/office/drawing/2014/main" id="{AC52748E-087E-4694-81EF-AD59E9086553}"/>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7142922" y="365125"/>
            <a:ext cx="4166978" cy="5811838"/>
          </a:xfrm>
        </p:spPr>
      </p:pic>
    </p:spTree>
    <p:extLst>
      <p:ext uri="{BB962C8B-B14F-4D97-AF65-F5344CB8AC3E}">
        <p14:creationId xmlns:p14="http://schemas.microsoft.com/office/powerpoint/2010/main" val="11124625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5BC9EF-1E6E-4EC1-85D5-0F388F761614}"/>
              </a:ext>
            </a:extLst>
          </p:cNvPr>
          <p:cNvSpPr>
            <a:spLocks noGrp="1"/>
          </p:cNvSpPr>
          <p:nvPr>
            <p:ph type="title"/>
          </p:nvPr>
        </p:nvSpPr>
        <p:spPr>
          <a:solidFill>
            <a:schemeClr val="accent1">
              <a:lumMod val="40000"/>
              <a:lumOff val="60000"/>
            </a:schemeClr>
          </a:solidFill>
        </p:spPr>
        <p:txBody>
          <a:bodyPr/>
          <a:lstStyle/>
          <a:p>
            <a:r>
              <a:rPr lang="en-GB" dirty="0">
                <a:latin typeface="Comic Sans MS" panose="030F0702030302020204" pitchFamily="66" charset="0"/>
              </a:rPr>
              <a:t>More of </a:t>
            </a:r>
            <a:r>
              <a:rPr lang="en-GB" dirty="0" err="1">
                <a:latin typeface="Comic Sans MS" panose="030F0702030302020204" pitchFamily="66" charset="0"/>
              </a:rPr>
              <a:t>Haci</a:t>
            </a:r>
            <a:r>
              <a:rPr lang="en-GB" dirty="0">
                <a:latin typeface="Comic Sans MS" panose="030F0702030302020204" pitchFamily="66" charset="0"/>
              </a:rPr>
              <a:t> </a:t>
            </a:r>
            <a:r>
              <a:rPr lang="en-GB" dirty="0" err="1">
                <a:latin typeface="Comic Sans MS" panose="030F0702030302020204" pitchFamily="66" charset="0"/>
              </a:rPr>
              <a:t>Bektas</a:t>
            </a:r>
            <a:r>
              <a:rPr lang="en-GB" dirty="0">
                <a:latin typeface="Comic Sans MS" panose="030F0702030302020204" pitchFamily="66" charset="0"/>
              </a:rPr>
              <a:t> </a:t>
            </a:r>
            <a:r>
              <a:rPr lang="en-GB" dirty="0" err="1">
                <a:latin typeface="Comic Sans MS" panose="030F0702030302020204" pitchFamily="66" charset="0"/>
              </a:rPr>
              <a:t>Veli’s</a:t>
            </a:r>
            <a:r>
              <a:rPr lang="en-GB" dirty="0">
                <a:latin typeface="Comic Sans MS" panose="030F0702030302020204" pitchFamily="66" charset="0"/>
              </a:rPr>
              <a:t> teachings</a:t>
            </a:r>
          </a:p>
        </p:txBody>
      </p:sp>
      <p:sp>
        <p:nvSpPr>
          <p:cNvPr id="3" name="Content Placeholder 2">
            <a:extLst>
              <a:ext uri="{FF2B5EF4-FFF2-40B4-BE49-F238E27FC236}">
                <a16:creationId xmlns:a16="http://schemas.microsoft.com/office/drawing/2014/main" id="{9E519D8E-9D89-4E9B-BE03-909CBEB787FB}"/>
              </a:ext>
            </a:extLst>
          </p:cNvPr>
          <p:cNvSpPr>
            <a:spLocks noGrp="1"/>
          </p:cNvSpPr>
          <p:nvPr>
            <p:ph sz="half" idx="1"/>
          </p:nvPr>
        </p:nvSpPr>
        <p:spPr>
          <a:xfrm>
            <a:off x="528234" y="2175265"/>
            <a:ext cx="4436128" cy="3667596"/>
          </a:xfrm>
        </p:spPr>
        <p:txBody>
          <a:bodyPr>
            <a:normAutofit fontScale="92500" lnSpcReduction="10000"/>
          </a:bodyPr>
          <a:lstStyle/>
          <a:p>
            <a:pPr marL="0" indent="0">
              <a:buNone/>
            </a:pPr>
            <a:r>
              <a:rPr lang="en-GB" b="1" dirty="0">
                <a:latin typeface="Comic Sans MS" panose="030F0702030302020204" pitchFamily="66" charset="0"/>
              </a:rPr>
              <a:t>“Whatever you are searching for, search in yourself</a:t>
            </a:r>
          </a:p>
          <a:p>
            <a:pPr marL="0" indent="0">
              <a:buNone/>
            </a:pPr>
            <a:r>
              <a:rPr lang="en-GB" b="1" dirty="0">
                <a:latin typeface="Comic Sans MS" panose="030F0702030302020204" pitchFamily="66" charset="0"/>
              </a:rPr>
              <a:t>Not in Jerusalem, not in Makkah.”</a:t>
            </a:r>
          </a:p>
          <a:p>
            <a:pPr marL="0" indent="0">
              <a:buNone/>
            </a:pPr>
            <a:endParaRPr lang="en-GB" b="1" dirty="0">
              <a:latin typeface="Comic Sans MS" panose="030F0702030302020204" pitchFamily="66" charset="0"/>
            </a:endParaRPr>
          </a:p>
          <a:p>
            <a:pPr marL="0" indent="0">
              <a:buNone/>
            </a:pPr>
            <a:r>
              <a:rPr lang="en-GB" b="1" dirty="0">
                <a:latin typeface="Comic Sans MS" panose="030F0702030302020204" pitchFamily="66" charset="0"/>
              </a:rPr>
              <a:t>“My </a:t>
            </a:r>
            <a:r>
              <a:rPr lang="en-GB" b="1" dirty="0" err="1">
                <a:latin typeface="Comic Sans MS" panose="030F0702030302020204" pitchFamily="66" charset="0"/>
              </a:rPr>
              <a:t>Ka’aba</a:t>
            </a:r>
            <a:r>
              <a:rPr lang="en-GB" b="1" dirty="0">
                <a:latin typeface="Comic Sans MS" panose="030F0702030302020204" pitchFamily="66" charset="0"/>
              </a:rPr>
              <a:t> (temple) is the human being.”</a:t>
            </a:r>
          </a:p>
          <a:p>
            <a:pPr marL="0" indent="0">
              <a:buNone/>
            </a:pPr>
            <a:endParaRPr lang="en-GB" b="1" dirty="0">
              <a:latin typeface="Comic Sans MS" panose="030F0702030302020204" pitchFamily="66" charset="0"/>
            </a:endParaRPr>
          </a:p>
        </p:txBody>
      </p:sp>
      <p:sp>
        <p:nvSpPr>
          <p:cNvPr id="4" name="Content Placeholder 3">
            <a:extLst>
              <a:ext uri="{FF2B5EF4-FFF2-40B4-BE49-F238E27FC236}">
                <a16:creationId xmlns:a16="http://schemas.microsoft.com/office/drawing/2014/main" id="{D0DFEE8E-4328-4724-AC13-B9E1D43CB5EE}"/>
              </a:ext>
            </a:extLst>
          </p:cNvPr>
          <p:cNvSpPr>
            <a:spLocks noGrp="1"/>
          </p:cNvSpPr>
          <p:nvPr>
            <p:ph sz="half" idx="2"/>
          </p:nvPr>
        </p:nvSpPr>
        <p:spPr>
          <a:xfrm>
            <a:off x="5951348" y="2061274"/>
            <a:ext cx="5284923" cy="4262034"/>
          </a:xfrm>
        </p:spPr>
        <p:txBody>
          <a:bodyPr>
            <a:normAutofit fontScale="92500" lnSpcReduction="10000"/>
          </a:bodyPr>
          <a:lstStyle/>
          <a:p>
            <a:pPr marL="0" indent="0">
              <a:buNone/>
            </a:pPr>
            <a:r>
              <a:rPr lang="en-GB" dirty="0">
                <a:latin typeface="Comic Sans MS" panose="030F0702030302020204" pitchFamily="66" charset="0"/>
              </a:rPr>
              <a:t>What do you think these mean?</a:t>
            </a:r>
          </a:p>
          <a:p>
            <a:pPr marL="0" indent="0">
              <a:buNone/>
            </a:pPr>
            <a:endParaRPr lang="en-GB" dirty="0">
              <a:latin typeface="Comic Sans MS" panose="030F0702030302020204" pitchFamily="66" charset="0"/>
            </a:endParaRPr>
          </a:p>
          <a:p>
            <a:pPr marL="0" indent="0">
              <a:buNone/>
            </a:pPr>
            <a:r>
              <a:rPr lang="en-GB" dirty="0">
                <a:latin typeface="Comic Sans MS" panose="030F0702030302020204" pitchFamily="66" charset="0"/>
              </a:rPr>
              <a:t>How might they influence Alevi people?</a:t>
            </a:r>
          </a:p>
          <a:p>
            <a:pPr marL="0" indent="0">
              <a:buNone/>
            </a:pPr>
            <a:endParaRPr lang="en-GB" dirty="0">
              <a:latin typeface="Comic Sans MS" panose="030F0702030302020204" pitchFamily="66" charset="0"/>
            </a:endParaRPr>
          </a:p>
          <a:p>
            <a:pPr marL="0" indent="0">
              <a:buNone/>
            </a:pPr>
            <a:r>
              <a:rPr lang="en-GB" dirty="0">
                <a:latin typeface="Comic Sans MS" panose="030F0702030302020204" pitchFamily="66" charset="0"/>
              </a:rPr>
              <a:t>What difference might it make if everyone held these beliefs?</a:t>
            </a:r>
          </a:p>
          <a:p>
            <a:pPr marL="0" indent="0">
              <a:buNone/>
            </a:pPr>
            <a:endParaRPr lang="en-GB" dirty="0">
              <a:latin typeface="Comic Sans MS" panose="030F0702030302020204" pitchFamily="66" charset="0"/>
            </a:endParaRPr>
          </a:p>
          <a:p>
            <a:pPr marL="0" indent="0">
              <a:buNone/>
            </a:pPr>
            <a:r>
              <a:rPr lang="en-GB" dirty="0">
                <a:latin typeface="Comic Sans MS" panose="030F0702030302020204" pitchFamily="66" charset="0"/>
              </a:rPr>
              <a:t>Do you agree with them? </a:t>
            </a:r>
          </a:p>
          <a:p>
            <a:pPr marL="0" indent="0">
              <a:buNone/>
            </a:pPr>
            <a:r>
              <a:rPr lang="en-GB" dirty="0">
                <a:latin typeface="Comic Sans MS" panose="030F0702030302020204" pitchFamily="66" charset="0"/>
              </a:rPr>
              <a:t>Why?/Why not?</a:t>
            </a:r>
          </a:p>
        </p:txBody>
      </p:sp>
      <p:pic>
        <p:nvPicPr>
          <p:cNvPr id="7" name="Picture 6" descr="A picture containing clothing, building, young, person&#10;&#10;Description generated with high confidence">
            <a:extLst>
              <a:ext uri="{FF2B5EF4-FFF2-40B4-BE49-F238E27FC236}">
                <a16:creationId xmlns:a16="http://schemas.microsoft.com/office/drawing/2014/main" id="{1CFBD8B6-9C06-471C-A333-54C3347F00F5}"/>
              </a:ext>
            </a:extLst>
          </p:cNvPr>
          <p:cNvPicPr>
            <a:picLocks noChangeAspect="1"/>
          </p:cNvPicPr>
          <p:nvPr/>
        </p:nvPicPr>
        <p:blipFill>
          <a:blip r:embed="rId3"/>
          <a:stretch>
            <a:fillRect/>
          </a:stretch>
        </p:blipFill>
        <p:spPr>
          <a:xfrm>
            <a:off x="3644207" y="4886906"/>
            <a:ext cx="2281049" cy="1671608"/>
          </a:xfrm>
          <a:prstGeom prst="rect">
            <a:avLst/>
          </a:prstGeom>
        </p:spPr>
      </p:pic>
    </p:spTree>
    <p:extLst>
      <p:ext uri="{BB962C8B-B14F-4D97-AF65-F5344CB8AC3E}">
        <p14:creationId xmlns:p14="http://schemas.microsoft.com/office/powerpoint/2010/main" val="212542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C91A50-EC62-4F23-A860-721DFD583BC0}"/>
              </a:ext>
            </a:extLst>
          </p:cNvPr>
          <p:cNvSpPr>
            <a:spLocks noGrp="1"/>
          </p:cNvSpPr>
          <p:nvPr>
            <p:ph type="title"/>
          </p:nvPr>
        </p:nvSpPr>
        <p:spPr>
          <a:xfrm>
            <a:off x="481739" y="148149"/>
            <a:ext cx="6454698" cy="1325563"/>
          </a:xfrm>
          <a:solidFill>
            <a:schemeClr val="accent1">
              <a:lumMod val="40000"/>
              <a:lumOff val="60000"/>
            </a:schemeClr>
          </a:solidFill>
        </p:spPr>
        <p:txBody>
          <a:bodyPr/>
          <a:lstStyle/>
          <a:p>
            <a:r>
              <a:rPr lang="en-GB" dirty="0" err="1">
                <a:latin typeface="Comic Sans MS" panose="030F0702030302020204" pitchFamily="66" charset="0"/>
              </a:rPr>
              <a:t>Pir</a:t>
            </a:r>
            <a:r>
              <a:rPr lang="en-GB" dirty="0">
                <a:latin typeface="Comic Sans MS" panose="030F0702030302020204" pitchFamily="66" charset="0"/>
              </a:rPr>
              <a:t> Sultan (1480-1550)</a:t>
            </a:r>
          </a:p>
        </p:txBody>
      </p:sp>
      <p:sp>
        <p:nvSpPr>
          <p:cNvPr id="3" name="Content Placeholder 2">
            <a:extLst>
              <a:ext uri="{FF2B5EF4-FFF2-40B4-BE49-F238E27FC236}">
                <a16:creationId xmlns:a16="http://schemas.microsoft.com/office/drawing/2014/main" id="{70228E29-A7A0-4F42-81AB-CAF3298408B3}"/>
              </a:ext>
            </a:extLst>
          </p:cNvPr>
          <p:cNvSpPr>
            <a:spLocks noGrp="1"/>
          </p:cNvSpPr>
          <p:nvPr>
            <p:ph sz="half" idx="1"/>
          </p:nvPr>
        </p:nvSpPr>
        <p:spPr>
          <a:xfrm>
            <a:off x="838199" y="1596325"/>
            <a:ext cx="6454697" cy="4580638"/>
          </a:xfrm>
        </p:spPr>
        <p:txBody>
          <a:bodyPr>
            <a:normAutofit fontScale="92500" lnSpcReduction="10000"/>
          </a:bodyPr>
          <a:lstStyle/>
          <a:p>
            <a:r>
              <a:rPr lang="en-GB" dirty="0">
                <a:latin typeface="Comic Sans MS" panose="030F0702030302020204" pitchFamily="66" charset="0"/>
              </a:rPr>
              <a:t>One of the most famous poets and musicians, who died for his </a:t>
            </a:r>
            <a:r>
              <a:rPr lang="en-GB" dirty="0" err="1">
                <a:latin typeface="Comic Sans MS" panose="030F0702030302020204" pitchFamily="66" charset="0"/>
              </a:rPr>
              <a:t>bliefs</a:t>
            </a:r>
            <a:r>
              <a:rPr lang="en-GB" dirty="0">
                <a:latin typeface="Comic Sans MS" panose="030F0702030302020204" pitchFamily="66" charset="0"/>
              </a:rPr>
              <a:t>.</a:t>
            </a:r>
          </a:p>
          <a:p>
            <a:endParaRPr lang="en-GB" dirty="0">
              <a:latin typeface="Comic Sans MS" panose="030F0702030302020204" pitchFamily="66" charset="0"/>
            </a:endParaRPr>
          </a:p>
          <a:p>
            <a:r>
              <a:rPr lang="en-GB" dirty="0">
                <a:latin typeface="Comic Sans MS" panose="030F0702030302020204" pitchFamily="66" charset="0"/>
              </a:rPr>
              <a:t>His hymns are used a lot in the Cem ceremony.</a:t>
            </a:r>
            <a:r>
              <a:rPr lang="en-GB" dirty="0"/>
              <a:t> </a:t>
            </a:r>
            <a:r>
              <a:rPr lang="en-GB" dirty="0">
                <a:latin typeface="Comic Sans MS" panose="030F0702030302020204" pitchFamily="66" charset="0"/>
              </a:rPr>
              <a:t>They are very symbolic and use a lot of metaphor and imagery. This makes them hard to understand without a lot of time and deep thinking!</a:t>
            </a:r>
          </a:p>
          <a:p>
            <a:endParaRPr lang="en-GB" dirty="0">
              <a:latin typeface="Comic Sans MS" panose="030F0702030302020204" pitchFamily="66" charset="0"/>
            </a:endParaRPr>
          </a:p>
          <a:p>
            <a:r>
              <a:rPr lang="en-GB" dirty="0">
                <a:latin typeface="Comic Sans MS" panose="030F0702030302020204" pitchFamily="66" charset="0"/>
              </a:rPr>
              <a:t>His poems carry deep meaning that helps Alevis think about the meaning of life.</a:t>
            </a:r>
          </a:p>
        </p:txBody>
      </p:sp>
      <p:pic>
        <p:nvPicPr>
          <p:cNvPr id="6" name="Content Placeholder 5">
            <a:extLst>
              <a:ext uri="{FF2B5EF4-FFF2-40B4-BE49-F238E27FC236}">
                <a16:creationId xmlns:a16="http://schemas.microsoft.com/office/drawing/2014/main" id="{2AD0B583-BC88-418D-9580-C6B020D07A12}"/>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7423789" y="306866"/>
            <a:ext cx="2944260" cy="3037517"/>
          </a:xfrm>
        </p:spPr>
      </p:pic>
      <p:pic>
        <p:nvPicPr>
          <p:cNvPr id="8" name="Picture 7">
            <a:extLst>
              <a:ext uri="{FF2B5EF4-FFF2-40B4-BE49-F238E27FC236}">
                <a16:creationId xmlns:a16="http://schemas.microsoft.com/office/drawing/2014/main" id="{D933BC1A-14DD-4195-BFD9-8383DCEC74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12481" y="3402642"/>
            <a:ext cx="3333903" cy="3273287"/>
          </a:xfrm>
          <a:prstGeom prst="rect">
            <a:avLst/>
          </a:prstGeom>
        </p:spPr>
      </p:pic>
    </p:spTree>
    <p:extLst>
      <p:ext uri="{BB962C8B-B14F-4D97-AF65-F5344CB8AC3E}">
        <p14:creationId xmlns:p14="http://schemas.microsoft.com/office/powerpoint/2010/main" val="13756620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F13F67-58F3-4ACE-A8FF-4B34E9326693}"/>
              </a:ext>
            </a:extLst>
          </p:cNvPr>
          <p:cNvSpPr>
            <a:spLocks noGrp="1"/>
          </p:cNvSpPr>
          <p:nvPr>
            <p:ph type="title"/>
          </p:nvPr>
        </p:nvSpPr>
        <p:spPr>
          <a:xfrm>
            <a:off x="838200" y="365125"/>
            <a:ext cx="4970929" cy="1325563"/>
          </a:xfrm>
          <a:solidFill>
            <a:schemeClr val="accent1">
              <a:lumMod val="40000"/>
              <a:lumOff val="60000"/>
            </a:schemeClr>
          </a:solidFill>
        </p:spPr>
        <p:txBody>
          <a:bodyPr/>
          <a:lstStyle/>
          <a:p>
            <a:r>
              <a:rPr lang="en-GB" dirty="0">
                <a:latin typeface="Comic Sans MS" panose="030F0702030302020204" pitchFamily="66" charset="0"/>
              </a:rPr>
              <a:t>The BIG question</a:t>
            </a:r>
          </a:p>
        </p:txBody>
      </p:sp>
      <p:sp>
        <p:nvSpPr>
          <p:cNvPr id="3" name="Content Placeholder 2">
            <a:extLst>
              <a:ext uri="{FF2B5EF4-FFF2-40B4-BE49-F238E27FC236}">
                <a16:creationId xmlns:a16="http://schemas.microsoft.com/office/drawing/2014/main" id="{714B8288-50A4-4504-9F32-BABA3E5027A9}"/>
              </a:ext>
            </a:extLst>
          </p:cNvPr>
          <p:cNvSpPr>
            <a:spLocks noGrp="1"/>
          </p:cNvSpPr>
          <p:nvPr>
            <p:ph sz="half" idx="1"/>
          </p:nvPr>
        </p:nvSpPr>
        <p:spPr/>
        <p:txBody>
          <a:bodyPr/>
          <a:lstStyle/>
          <a:p>
            <a:r>
              <a:rPr lang="en-GB" dirty="0">
                <a:latin typeface="Comic Sans MS" panose="030F0702030302020204" pitchFamily="66" charset="0"/>
              </a:rPr>
              <a:t>What do you think is the meaning or purpose of life ... if anything?</a:t>
            </a:r>
          </a:p>
        </p:txBody>
      </p:sp>
      <p:pic>
        <p:nvPicPr>
          <p:cNvPr id="12" name="Content Placeholder 11">
            <a:extLst>
              <a:ext uri="{FF2B5EF4-FFF2-40B4-BE49-F238E27FC236}">
                <a16:creationId xmlns:a16="http://schemas.microsoft.com/office/drawing/2014/main" id="{45CD567F-4825-497E-B13E-E96108ADAE33}"/>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096000" y="1173258"/>
            <a:ext cx="5829872" cy="4369411"/>
          </a:xfrm>
        </p:spPr>
      </p:pic>
      <p:pic>
        <p:nvPicPr>
          <p:cNvPr id="14" name="Picture 13">
            <a:extLst>
              <a:ext uri="{FF2B5EF4-FFF2-40B4-BE49-F238E27FC236}">
                <a16:creationId xmlns:a16="http://schemas.microsoft.com/office/drawing/2014/main" id="{80AA9BD2-963F-4D0E-B150-162A1C9A3B5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75825" y="3119438"/>
            <a:ext cx="4286250" cy="3057525"/>
          </a:xfrm>
          <a:prstGeom prst="rect">
            <a:avLst/>
          </a:prstGeom>
        </p:spPr>
      </p:pic>
    </p:spTree>
    <p:extLst>
      <p:ext uri="{BB962C8B-B14F-4D97-AF65-F5344CB8AC3E}">
        <p14:creationId xmlns:p14="http://schemas.microsoft.com/office/powerpoint/2010/main" val="16359070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528</TotalTime>
  <Words>1003</Words>
  <Application>Microsoft Office PowerPoint</Application>
  <PresentationFormat>Widescreen</PresentationFormat>
  <Paragraphs>71</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Comic Sans MS</vt:lpstr>
      <vt:lpstr>Office Theme</vt:lpstr>
      <vt:lpstr>What is most important in life for Alevis?  </vt:lpstr>
      <vt:lpstr>Pir Mansur Al-Hallaj (858 –922)</vt:lpstr>
      <vt:lpstr>Haci Bektas Veli</vt:lpstr>
      <vt:lpstr>Haci Bektas Veli</vt:lpstr>
      <vt:lpstr>More of Haci Bektas Veli’s teachings</vt:lpstr>
      <vt:lpstr>Pir Sultan (1480-1550)</vt:lpstr>
      <vt:lpstr>The BIG question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UKS2 Lesson 3</dc:title>
  <dc:creator>Microsoft Office User</dc:creator>
  <cp:lastModifiedBy>bill moore</cp:lastModifiedBy>
  <cp:revision>19</cp:revision>
  <dcterms:created xsi:type="dcterms:W3CDTF">2017-10-19T11:49:12Z</dcterms:created>
  <dcterms:modified xsi:type="dcterms:W3CDTF">2018-04-15T21:10:37Z</dcterms:modified>
</cp:coreProperties>
</file>