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60" r:id="rId3"/>
    <p:sldId id="264" r:id="rId4"/>
    <p:sldId id="263" r:id="rId5"/>
    <p:sldId id="266" r:id="rId6"/>
    <p:sldId id="267" r:id="rId7"/>
    <p:sldId id="265" r:id="rId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63904" autoAdjust="0"/>
  </p:normalViewPr>
  <p:slideViewPr>
    <p:cSldViewPr snapToGrid="0" snapToObjects="1">
      <p:cViewPr varScale="1">
        <p:scale>
          <a:sx n="46" d="100"/>
          <a:sy n="46" d="100"/>
        </p:scale>
        <p:origin x="244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594"/>
    </p:cViewPr>
  </p:notesTextViewPr>
  <p:sorterViewPr>
    <p:cViewPr>
      <p:scale>
        <a:sx n="200" d="100"/>
        <a:sy n="200" d="100"/>
      </p:scale>
      <p:origin x="0" y="0"/>
    </p:cViewPr>
  </p:sorterViewPr>
  <p:notesViewPr>
    <p:cSldViewPr snapToGrid="0" snapToObjects="1">
      <p:cViewPr varScale="1">
        <p:scale>
          <a:sx n="51" d="100"/>
          <a:sy n="51" d="100"/>
        </p:scale>
        <p:origin x="297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614EBAF-FBD1-954D-9617-D0E079783C8A}" type="datetimeFigureOut">
              <a:rPr lang="en-US" smtClean="0"/>
              <a:t>4/17/2018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ED16C34-3E18-0940-8AF2-F1E866DA4E34}" type="slidenum">
              <a:rPr lang="en-US" smtClean="0"/>
              <a:t>‹#›</a:t>
            </a:fld>
            <a:endParaRPr lang="en-US"/>
          </a:p>
        </p:txBody>
      </p:sp>
    </p:spTree>
    <p:extLst>
      <p:ext uri="{BB962C8B-B14F-4D97-AF65-F5344CB8AC3E}">
        <p14:creationId xmlns:p14="http://schemas.microsoft.com/office/powerpoint/2010/main" val="26928501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We express feelings in lots of different ways, but we must remember that feelings arise out of experience. Music and dance are powerful ways of experiencing and expressing feelings and beliefs and in Alevis, the </a:t>
            </a:r>
            <a:r>
              <a:rPr lang="en-US" dirty="0" err="1"/>
              <a:t>saz</a:t>
            </a:r>
            <a:r>
              <a:rPr lang="en-US" dirty="0"/>
              <a:t> is absolutely central. It has a distinctive sound and playing style and when combined with movement and song, it draws the worshipper into deep religious feelings and attitudes. The purpose of this lesson is to get the pupils to experience the music and to reflect on how it expresses feelings for them and how else they can express these feelings through movement, art, words and reflection. See the document ‘Conceptual Creativity’ included in the resources for this lesson to help you as teacher to structure this for the children.</a:t>
            </a:r>
          </a:p>
        </p:txBody>
      </p:sp>
      <p:sp>
        <p:nvSpPr>
          <p:cNvPr id="4" name="Slide Number Placeholder 3"/>
          <p:cNvSpPr>
            <a:spLocks noGrp="1"/>
          </p:cNvSpPr>
          <p:nvPr>
            <p:ph type="sldNum" sz="quarter" idx="10"/>
          </p:nvPr>
        </p:nvSpPr>
        <p:spPr/>
        <p:txBody>
          <a:bodyPr/>
          <a:lstStyle/>
          <a:p>
            <a:fld id="{AED16C34-3E18-0940-8AF2-F1E866DA4E34}" type="slidenum">
              <a:rPr lang="en-US" smtClean="0"/>
              <a:t>1</a:t>
            </a:fld>
            <a:endParaRPr lang="en-US"/>
          </a:p>
        </p:txBody>
      </p:sp>
    </p:spTree>
    <p:extLst>
      <p:ext uri="{BB962C8B-B14F-4D97-AF65-F5344CB8AC3E}">
        <p14:creationId xmlns:p14="http://schemas.microsoft.com/office/powerpoint/2010/main" val="73310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Ask the pupils to describe Ali.  Ask them to think about what sort of person he looks like - kind, caring, gentle, strong, determined: eyes, mouth, facial expression, halo</a:t>
            </a:r>
          </a:p>
          <a:p>
            <a:endParaRPr lang="en-GB" dirty="0"/>
          </a:p>
          <a:p>
            <a:r>
              <a:rPr lang="en-GB" dirty="0"/>
              <a:t>Ask what letters are shared between Ali and </a:t>
            </a:r>
            <a:r>
              <a:rPr lang="en-GB" dirty="0" err="1"/>
              <a:t>Alevis</a:t>
            </a:r>
            <a:r>
              <a:rPr lang="en-GB" dirty="0"/>
              <a:t>?  Alevis took their name from Ali.</a:t>
            </a:r>
          </a:p>
          <a:p>
            <a:endParaRPr lang="en-GB" dirty="0"/>
          </a:p>
          <a:p>
            <a:r>
              <a:rPr lang="en-GB" dirty="0"/>
              <a:t>Ali is the most important figure in Alevi beliefs.  </a:t>
            </a:r>
          </a:p>
          <a:p>
            <a:r>
              <a:rPr lang="en-GB" dirty="0"/>
              <a:t>He thought knowledge was most important -what do you think he would have thought of schools?</a:t>
            </a:r>
          </a:p>
          <a:p>
            <a:r>
              <a:rPr lang="en-GB" dirty="0"/>
              <a:t>He saw knowledge as the path to God/</a:t>
            </a:r>
            <a:r>
              <a:rPr lang="en-GB" dirty="0" err="1"/>
              <a:t>Hakk</a:t>
            </a:r>
            <a:r>
              <a:rPr lang="en-GB" dirty="0"/>
              <a:t>.</a:t>
            </a:r>
          </a:p>
        </p:txBody>
      </p:sp>
      <p:sp>
        <p:nvSpPr>
          <p:cNvPr id="4" name="Slide Number Placeholder 3"/>
          <p:cNvSpPr>
            <a:spLocks noGrp="1"/>
          </p:cNvSpPr>
          <p:nvPr>
            <p:ph type="sldNum" sz="quarter" idx="10"/>
          </p:nvPr>
        </p:nvSpPr>
        <p:spPr/>
        <p:txBody>
          <a:bodyPr/>
          <a:lstStyle/>
          <a:p>
            <a:fld id="{509B799E-BA29-4A73-AA7A-A86C2F98C3E6}" type="slidenum">
              <a:rPr lang="en-GB" smtClean="0"/>
              <a:t>2</a:t>
            </a:fld>
            <a:endParaRPr lang="en-GB"/>
          </a:p>
        </p:txBody>
      </p:sp>
    </p:spTree>
    <p:extLst>
      <p:ext uri="{BB962C8B-B14F-4D97-AF65-F5344CB8AC3E}">
        <p14:creationId xmlns:p14="http://schemas.microsoft.com/office/powerpoint/2010/main" val="111217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What</a:t>
            </a:r>
            <a:r>
              <a:rPr lang="en-GB" baseline="0" dirty="0"/>
              <a:t> does the symbol tell us about Alevis?</a:t>
            </a:r>
            <a:endParaRPr lang="en-GB" dirty="0"/>
          </a:p>
          <a:p>
            <a:endParaRPr lang="en-GB" dirty="0"/>
          </a:p>
          <a:p>
            <a:r>
              <a:rPr lang="en-GB" dirty="0"/>
              <a:t>A stringed instrument – it is called the </a:t>
            </a:r>
            <a:r>
              <a:rPr lang="en-GB" dirty="0" err="1"/>
              <a:t>baglama</a:t>
            </a:r>
            <a:r>
              <a:rPr lang="en-GB" dirty="0"/>
              <a:t> or </a:t>
            </a:r>
            <a:r>
              <a:rPr lang="en-GB" dirty="0" err="1"/>
              <a:t>saz</a:t>
            </a:r>
            <a:r>
              <a:rPr lang="en-GB" dirty="0"/>
              <a:t>.</a:t>
            </a:r>
          </a:p>
          <a:p>
            <a:endParaRPr lang="en-GB" dirty="0"/>
          </a:p>
          <a:p>
            <a:r>
              <a:rPr lang="en-GB" dirty="0"/>
              <a:t>You might ask why he is holding the </a:t>
            </a:r>
            <a:r>
              <a:rPr lang="en-GB" dirty="0" err="1"/>
              <a:t>saz</a:t>
            </a:r>
            <a:r>
              <a:rPr lang="en-GB" dirty="0"/>
              <a:t> up high rather than just playing it. What do people do when they win a cup or medal at sport? Why? Could this be similar?</a:t>
            </a:r>
          </a:p>
          <a:p>
            <a:endParaRPr lang="en-GB" dirty="0"/>
          </a:p>
          <a:p>
            <a:r>
              <a:rPr lang="en-GB" dirty="0"/>
              <a:t>In Alevism, they do not have a Holy Book like the Bible or the Qur’an. They call the </a:t>
            </a:r>
            <a:r>
              <a:rPr lang="en-GB" dirty="0" err="1"/>
              <a:t>saz</a:t>
            </a:r>
            <a:r>
              <a:rPr lang="en-GB" dirty="0"/>
              <a:t> their ‘Holy Book with strings’. The </a:t>
            </a:r>
            <a:r>
              <a:rPr lang="en-GB" dirty="0" err="1"/>
              <a:t>saz</a:t>
            </a:r>
            <a:r>
              <a:rPr lang="en-GB" dirty="0"/>
              <a:t> plays while the people sing hymns from the poets and saints. This is how the teachings of Alevism are passed down and learnt, rather than by reading a book.</a:t>
            </a:r>
          </a:p>
        </p:txBody>
      </p:sp>
      <p:sp>
        <p:nvSpPr>
          <p:cNvPr id="4" name="Slide Number Placeholder 3"/>
          <p:cNvSpPr>
            <a:spLocks noGrp="1"/>
          </p:cNvSpPr>
          <p:nvPr>
            <p:ph type="sldNum" sz="quarter" idx="10"/>
          </p:nvPr>
        </p:nvSpPr>
        <p:spPr/>
        <p:txBody>
          <a:bodyPr/>
          <a:lstStyle/>
          <a:p>
            <a:fld id="{AED16C34-3E18-0940-8AF2-F1E866DA4E34}" type="slidenum">
              <a:rPr lang="en-US" smtClean="0"/>
              <a:t>3</a:t>
            </a:fld>
            <a:endParaRPr lang="en-US"/>
          </a:p>
        </p:txBody>
      </p:sp>
    </p:spTree>
    <p:extLst>
      <p:ext uri="{BB962C8B-B14F-4D97-AF65-F5344CB8AC3E}">
        <p14:creationId xmlns:p14="http://schemas.microsoft.com/office/powerpoint/2010/main" val="321191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4. Click on the picture of the </a:t>
            </a:r>
            <a:r>
              <a:rPr lang="en-US" baseline="0" dirty="0" err="1"/>
              <a:t>saz</a:t>
            </a:r>
            <a:endParaRPr lang="en-US" baseline="0" dirty="0"/>
          </a:p>
          <a:p>
            <a:r>
              <a:rPr lang="en-US" baseline="0" dirty="0"/>
              <a:t>Listen to the music. How does the music make you feel?</a:t>
            </a:r>
          </a:p>
          <a:p>
            <a:r>
              <a:rPr lang="en-US" baseline="0" dirty="0"/>
              <a:t>Discuss with the class how the music makes them feel. Use the structures from ‘Conceptual Creativity’ to share with pupils how music expresses feelings.</a:t>
            </a:r>
          </a:p>
          <a:p>
            <a:endParaRPr lang="en-US" baseline="0" dirty="0"/>
          </a:p>
        </p:txBody>
      </p:sp>
      <p:sp>
        <p:nvSpPr>
          <p:cNvPr id="4" name="Slide Number Placeholder 3"/>
          <p:cNvSpPr>
            <a:spLocks noGrp="1"/>
          </p:cNvSpPr>
          <p:nvPr>
            <p:ph type="sldNum" sz="quarter" idx="10"/>
          </p:nvPr>
        </p:nvSpPr>
        <p:spPr/>
        <p:txBody>
          <a:bodyPr/>
          <a:lstStyle/>
          <a:p>
            <a:fld id="{AED16C34-3E18-0940-8AF2-F1E866DA4E34}" type="slidenum">
              <a:rPr lang="en-US" smtClean="0"/>
              <a:t>4</a:t>
            </a:fld>
            <a:endParaRPr lang="en-US"/>
          </a:p>
        </p:txBody>
      </p:sp>
    </p:spTree>
    <p:extLst>
      <p:ext uri="{BB962C8B-B14F-4D97-AF65-F5344CB8AC3E}">
        <p14:creationId xmlns:p14="http://schemas.microsoft.com/office/powerpoint/2010/main" val="4260990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5. Click on the bottom picture of the musician.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extract is from a famous Alevi singer. The song is about Ali, one of the most important figures for Alevi people. It is used in cem ceremonies for the semah ritual dance.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Encourage the pupils to listen to the rhythm as well as the tune – and to both the singing and the playing. How do these express feelings? Explore tempo (speed); volume; melody; tone of voice etc. What kinds of movements would fit with this? Get pupils to enjoy this fairly freely and then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Explore how they were feeling. What </a:t>
            </a:r>
            <a:r>
              <a:rPr lang="en-US" baseline="0" dirty="0" err="1"/>
              <a:t>colours</a:t>
            </a:r>
            <a:r>
              <a:rPr lang="en-US" baseline="0" dirty="0"/>
              <a:t>, shapes and sounds would express these? Have they had experiences that produce these feelings?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Come back to the question of how music, song and dance affect people.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Get the children to fill in the sheet.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GB" dirty="0"/>
          </a:p>
        </p:txBody>
      </p:sp>
      <p:sp>
        <p:nvSpPr>
          <p:cNvPr id="4" name="Slide Number Placeholder 3"/>
          <p:cNvSpPr>
            <a:spLocks noGrp="1"/>
          </p:cNvSpPr>
          <p:nvPr>
            <p:ph type="sldNum" sz="quarter" idx="10"/>
          </p:nvPr>
        </p:nvSpPr>
        <p:spPr/>
        <p:txBody>
          <a:bodyPr/>
          <a:lstStyle/>
          <a:p>
            <a:fld id="{AED16C34-3E18-0940-8AF2-F1E866DA4E34}" type="slidenum">
              <a:rPr lang="en-US" smtClean="0"/>
              <a:t>5</a:t>
            </a:fld>
            <a:endParaRPr lang="en-US"/>
          </a:p>
        </p:txBody>
      </p:sp>
    </p:spTree>
    <p:extLst>
      <p:ext uri="{BB962C8B-B14F-4D97-AF65-F5344CB8AC3E}">
        <p14:creationId xmlns:p14="http://schemas.microsoft.com/office/powerpoint/2010/main" val="4107754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 The clip for this lasts just over 8 mins, so don’t show it all!</a:t>
            </a:r>
          </a:p>
          <a:p>
            <a:pPr marL="228600" indent="-228600">
              <a:buFont typeface="+mj-lt"/>
              <a:buAutoNum type="alphaLcPeriod"/>
            </a:pPr>
            <a:r>
              <a:rPr lang="en-GB" dirty="0"/>
              <a:t>Start and show about 15 seconds, then skip to…</a:t>
            </a:r>
          </a:p>
          <a:p>
            <a:pPr marL="228600" indent="-228600">
              <a:buFont typeface="+mj-lt"/>
              <a:buAutoNum type="alphaLcPeriod"/>
            </a:pPr>
            <a:r>
              <a:rPr lang="en-GB" dirty="0"/>
              <a:t>50 seconds when the singing starts and show a few secs. Then skip to….</a:t>
            </a:r>
          </a:p>
          <a:p>
            <a:pPr marL="228600" indent="-228600">
              <a:buFont typeface="+mj-lt"/>
              <a:buAutoNum type="alphaLcPeriod"/>
            </a:pPr>
            <a:r>
              <a:rPr lang="en-GB" dirty="0"/>
              <a:t>2 mins 5 secs when the dancing changes. Then skip to…</a:t>
            </a:r>
          </a:p>
          <a:p>
            <a:pPr marL="228600" indent="-228600">
              <a:buFont typeface="+mj-lt"/>
              <a:buAutoNum type="alphaLcPeriod"/>
            </a:pPr>
            <a:r>
              <a:rPr lang="en-GB" dirty="0"/>
              <a:t>3 mins 5 secs when the tempo speeds up considerably…</a:t>
            </a:r>
          </a:p>
          <a:p>
            <a:pPr marL="228600" indent="-228600">
              <a:buFont typeface="+mj-lt"/>
              <a:buAutoNum type="alphaLcPeriod"/>
            </a:pPr>
            <a:r>
              <a:rPr lang="en-GB" dirty="0"/>
              <a:t>Then skip to 5 mins and this Semah ends at 5 mins 10 secs.</a:t>
            </a:r>
          </a:p>
          <a:p>
            <a:pPr marL="228600" indent="-228600">
              <a:buFont typeface="+mj-lt"/>
              <a:buAutoNum type="alphaL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omic Sans MS" panose="030F0702030302020204" pitchFamily="66" charset="0"/>
              </a:rPr>
              <a:t>Semah </a:t>
            </a:r>
            <a:r>
              <a:rPr lang="en-GB" sz="1200" b="0" dirty="0">
                <a:effectLst/>
                <a:latin typeface="Comic Sans MS" panose="030F0702030302020204" pitchFamily="66" charset="0"/>
              </a:rPr>
              <a:t>is a very important part of worship and</a:t>
            </a:r>
            <a:r>
              <a:rPr lang="en-GB" sz="1200" b="0" baseline="0" dirty="0">
                <a:effectLst/>
                <a:latin typeface="Comic Sans MS" panose="030F0702030302020204" pitchFamily="66" charset="0"/>
              </a:rPr>
              <a:t> </a:t>
            </a:r>
            <a:r>
              <a:rPr lang="en-GB" sz="1200" b="0" dirty="0">
                <a:effectLst/>
                <a:latin typeface="Comic Sans MS" panose="030F0702030302020204" pitchFamily="66" charset="0"/>
              </a:rPr>
              <a:t>is part of Alevi cem ceremonies. Alevis perform the dance with music played on </a:t>
            </a:r>
            <a:r>
              <a:rPr lang="en-GB" sz="1200" b="0" i="1" dirty="0" err="1">
                <a:effectLst/>
                <a:latin typeface="Comic Sans MS" panose="030F0702030302020204" pitchFamily="66" charset="0"/>
              </a:rPr>
              <a:t>saz</a:t>
            </a:r>
            <a:r>
              <a:rPr lang="en-GB" sz="1200" b="0" i="1" dirty="0">
                <a:effectLst/>
                <a:latin typeface="Comic Sans MS" panose="030F0702030302020204" pitchFamily="66" charset="0"/>
              </a:rPr>
              <a:t> </a:t>
            </a:r>
            <a:r>
              <a:rPr lang="en-GB" sz="1200" b="0" i="0" dirty="0">
                <a:effectLst/>
                <a:latin typeface="Comic Sans MS" panose="030F0702030302020204" pitchFamily="66" charset="0"/>
              </a:rPr>
              <a:t>and singing based on the poems of the </a:t>
            </a:r>
            <a:r>
              <a:rPr lang="en-GB" sz="1200" b="0" i="0" dirty="0" err="1">
                <a:effectLst/>
                <a:latin typeface="Comic Sans MS" panose="030F0702030302020204" pitchFamily="66" charset="0"/>
              </a:rPr>
              <a:t>Pirs</a:t>
            </a:r>
            <a:r>
              <a:rPr lang="en-GB" sz="1200" b="0" i="0" dirty="0">
                <a:effectLst/>
                <a:latin typeface="Comic Sans MS" panose="030F0702030302020204" pitchFamily="66" charset="0"/>
              </a:rPr>
              <a:t> (saints)</a:t>
            </a:r>
            <a:r>
              <a:rPr lang="en-GB" sz="1200" b="0" dirty="0">
                <a:effectLst/>
                <a:latin typeface="Comic Sans MS" panose="030F0702030302020204" pitchFamily="66" charset="0"/>
              </a:rPr>
              <a:t>. This helps them feel closer to God and each other.  </a:t>
            </a:r>
          </a:p>
          <a:p>
            <a:endParaRPr lang="en-GB" dirty="0"/>
          </a:p>
          <a:p>
            <a:r>
              <a:rPr lang="en-GB" dirty="0"/>
              <a:t>Ask the pupils to close their eyes and listen to the music for the first minute or so and then open their eyes and see what is going on. No need to play the whole video, but get the </a:t>
            </a:r>
            <a:r>
              <a:rPr lang="en-GB" dirty="0" err="1"/>
              <a:t>chn</a:t>
            </a:r>
            <a:r>
              <a:rPr lang="en-GB" dirty="0"/>
              <a:t> to respond. How did the music make them feel? What did they think of the dance? How do they think the people involved felt? What about the movements, gestures and facial expressions? What were the non-dancers doing? Were they just sitting there watching? How did they join in? Useful just to see what responses you get from the pupils.</a:t>
            </a:r>
          </a:p>
          <a:p>
            <a:endParaRPr lang="en-GB" dirty="0"/>
          </a:p>
          <a:p>
            <a:r>
              <a:rPr lang="en-GB" dirty="0"/>
              <a:t>Finish by sharing questions that the class has about what they have seen. Write these down to record and come back to either if you visit a Cemevi, have someone in – or just as a plenary at the end of the set of lessons.</a:t>
            </a:r>
          </a:p>
        </p:txBody>
      </p:sp>
      <p:sp>
        <p:nvSpPr>
          <p:cNvPr id="4" name="Slide Number Placeholder 3"/>
          <p:cNvSpPr>
            <a:spLocks noGrp="1"/>
          </p:cNvSpPr>
          <p:nvPr>
            <p:ph type="sldNum" sz="quarter" idx="10"/>
          </p:nvPr>
        </p:nvSpPr>
        <p:spPr/>
        <p:txBody>
          <a:bodyPr/>
          <a:lstStyle/>
          <a:p>
            <a:fld id="{AED16C34-3E18-0940-8AF2-F1E866DA4E34}" type="slidenum">
              <a:rPr lang="en-US" smtClean="0"/>
              <a:t>6</a:t>
            </a:fld>
            <a:endParaRPr lang="en-US"/>
          </a:p>
        </p:txBody>
      </p:sp>
    </p:spTree>
    <p:extLst>
      <p:ext uri="{BB962C8B-B14F-4D97-AF65-F5344CB8AC3E}">
        <p14:creationId xmlns:p14="http://schemas.microsoft.com/office/powerpoint/2010/main" val="279047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7. Encourage pupils to write words, use </a:t>
            </a:r>
            <a:r>
              <a:rPr lang="en-US" baseline="0" dirty="0" err="1"/>
              <a:t>colour</a:t>
            </a:r>
            <a:r>
              <a:rPr lang="en-US" baseline="0" dirty="0"/>
              <a:t> and shape to express the different feelings they got from the music.</a:t>
            </a:r>
          </a:p>
          <a:p>
            <a:r>
              <a:rPr lang="en-US" baseline="0" dirty="0"/>
              <a:t>The document on Conceptual Creativity may help you to explore this </a:t>
            </a:r>
            <a:endParaRPr lang="en-GB" dirty="0"/>
          </a:p>
        </p:txBody>
      </p:sp>
      <p:sp>
        <p:nvSpPr>
          <p:cNvPr id="4" name="Slide Number Placeholder 3"/>
          <p:cNvSpPr>
            <a:spLocks noGrp="1"/>
          </p:cNvSpPr>
          <p:nvPr>
            <p:ph type="sldNum" sz="quarter" idx="10"/>
          </p:nvPr>
        </p:nvSpPr>
        <p:spPr/>
        <p:txBody>
          <a:bodyPr/>
          <a:lstStyle/>
          <a:p>
            <a:fld id="{AED16C34-3E18-0940-8AF2-F1E866DA4E34}" type="slidenum">
              <a:rPr lang="en-US" smtClean="0"/>
              <a:t>7</a:t>
            </a:fld>
            <a:endParaRPr lang="en-US"/>
          </a:p>
        </p:txBody>
      </p:sp>
    </p:spTree>
    <p:extLst>
      <p:ext uri="{BB962C8B-B14F-4D97-AF65-F5344CB8AC3E}">
        <p14:creationId xmlns:p14="http://schemas.microsoft.com/office/powerpoint/2010/main" val="324080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0F5B8B0-30D0-E54F-B929-C257E1B6C749}"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3609181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0F5B8B0-30D0-E54F-B929-C257E1B6C749}"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356147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0F5B8B0-30D0-E54F-B929-C257E1B6C749}"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399425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0F5B8B0-30D0-E54F-B929-C257E1B6C749}"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197029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0F5B8B0-30D0-E54F-B929-C257E1B6C749}"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168520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0F5B8B0-30D0-E54F-B929-C257E1B6C749}"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63019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0F5B8B0-30D0-E54F-B929-C257E1B6C749}"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178833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0F5B8B0-30D0-E54F-B929-C257E1B6C749}"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154923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5B8B0-30D0-E54F-B929-C257E1B6C749}"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3373794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0F5B8B0-30D0-E54F-B929-C257E1B6C749}"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283693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0F5B8B0-30D0-E54F-B929-C257E1B6C749}"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2FA61-1505-FB46-ACA5-0966624BB84E}" type="slidenum">
              <a:rPr lang="en-US" smtClean="0"/>
              <a:t>‹#›</a:t>
            </a:fld>
            <a:endParaRPr lang="en-US"/>
          </a:p>
        </p:txBody>
      </p:sp>
    </p:spTree>
    <p:extLst>
      <p:ext uri="{BB962C8B-B14F-4D97-AF65-F5344CB8AC3E}">
        <p14:creationId xmlns:p14="http://schemas.microsoft.com/office/powerpoint/2010/main" val="542203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5B8B0-30D0-E54F-B929-C257E1B6C749}" type="datetimeFigureOut">
              <a:rPr lang="en-US" smtClean="0"/>
              <a:t>4/17/2018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2FA61-1505-FB46-ACA5-0966624BB84E}" type="slidenum">
              <a:rPr lang="en-US" smtClean="0"/>
              <a:t>‹#›</a:t>
            </a:fld>
            <a:endParaRPr lang="en-US"/>
          </a:p>
        </p:txBody>
      </p:sp>
    </p:spTree>
    <p:extLst>
      <p:ext uri="{BB962C8B-B14F-4D97-AF65-F5344CB8AC3E}">
        <p14:creationId xmlns:p14="http://schemas.microsoft.com/office/powerpoint/2010/main" val="2371039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hyperlink" Target="https://www.youtube.com/watch?v=K0w1BjPpm2I"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f4Ajqz-G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youtube.com/watch?v=1TK6yvG0-4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7470" y="471531"/>
            <a:ext cx="8634038" cy="1193531"/>
          </a:xfrm>
          <a:solidFill>
            <a:schemeClr val="accent3">
              <a:lumMod val="20000"/>
              <a:lumOff val="80000"/>
            </a:schemeClr>
          </a:solidFill>
        </p:spPr>
        <p:txBody>
          <a:bodyPr>
            <a:normAutofit fontScale="90000"/>
          </a:bodyPr>
          <a:lstStyle/>
          <a:p>
            <a:r>
              <a:rPr lang="en-US" dirty="0">
                <a:latin typeface="Comic Sans MS" panose="030F0702030302020204" pitchFamily="66" charset="0"/>
              </a:rPr>
              <a:t>Why is music important to Alevis?</a:t>
            </a:r>
            <a:endParaRPr lang="en-US" sz="3200" dirty="0">
              <a:latin typeface="Comic Sans MS" panose="030F0702030302020204" pitchFamily="66" charset="0"/>
            </a:endParaRPr>
          </a:p>
        </p:txBody>
      </p:sp>
      <p:pic>
        <p:nvPicPr>
          <p:cNvPr id="6" name="Picture 5"/>
          <p:cNvPicPr>
            <a:picLocks noChangeAspect="1"/>
          </p:cNvPicPr>
          <p:nvPr/>
        </p:nvPicPr>
        <p:blipFill>
          <a:blip r:embed="rId3"/>
          <a:stretch>
            <a:fillRect/>
          </a:stretch>
        </p:blipFill>
        <p:spPr>
          <a:xfrm>
            <a:off x="993227" y="1816462"/>
            <a:ext cx="2490657" cy="3102379"/>
          </a:xfrm>
          <a:prstGeom prst="rect">
            <a:avLst/>
          </a:prstGeom>
        </p:spPr>
      </p:pic>
      <p:pic>
        <p:nvPicPr>
          <p:cNvPr id="3" name="Picture 2"/>
          <p:cNvPicPr>
            <a:picLocks noChangeAspect="1"/>
          </p:cNvPicPr>
          <p:nvPr/>
        </p:nvPicPr>
        <p:blipFill rotWithShape="1">
          <a:blip r:embed="rId4"/>
          <a:srcRect l="12996"/>
          <a:stretch/>
        </p:blipFill>
        <p:spPr>
          <a:xfrm>
            <a:off x="3701428" y="1816462"/>
            <a:ext cx="4957830" cy="3102379"/>
          </a:xfrm>
          <a:prstGeom prst="rect">
            <a:avLst/>
          </a:prstGeom>
        </p:spPr>
      </p:pic>
      <p:sp>
        <p:nvSpPr>
          <p:cNvPr id="8" name="Title 3">
            <a:extLst>
              <a:ext uri="{FF2B5EF4-FFF2-40B4-BE49-F238E27FC236}">
                <a16:creationId xmlns:a16="http://schemas.microsoft.com/office/drawing/2014/main" id="{248C2618-8605-4737-A1D3-746A88C32B07}"/>
              </a:ext>
            </a:extLst>
          </p:cNvPr>
          <p:cNvSpPr txBox="1">
            <a:spLocks/>
          </p:cNvSpPr>
          <p:nvPr/>
        </p:nvSpPr>
        <p:spPr>
          <a:xfrm>
            <a:off x="457201" y="5213350"/>
            <a:ext cx="8454307" cy="1193532"/>
          </a:xfrm>
          <a:prstGeom prst="rect">
            <a:avLst/>
          </a:prstGeom>
          <a:solidFill>
            <a:schemeClr val="accent3">
              <a:lumMod val="20000"/>
              <a:lumOff val="80000"/>
            </a:schemeClr>
          </a:solidFill>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en-US" dirty="0">
                <a:latin typeface="Comic Sans MS" panose="030F0702030302020204" pitchFamily="66" charset="0"/>
              </a:rPr>
            </a:br>
            <a:r>
              <a:rPr lang="en-US" dirty="0">
                <a:latin typeface="Comic Sans MS" panose="030F0702030302020204" pitchFamily="66" charset="0"/>
              </a:rPr>
              <a:t>LO:I can understand how Alevism is expressed through music.</a:t>
            </a:r>
            <a:br>
              <a:rPr lang="en-US" dirty="0"/>
            </a:br>
            <a:endParaRPr lang="en-US" sz="3200" dirty="0">
              <a:latin typeface="Comic Sans MS" panose="030F0702030302020204" pitchFamily="66" charset="0"/>
            </a:endParaRPr>
          </a:p>
        </p:txBody>
      </p:sp>
    </p:spTree>
    <p:extLst>
      <p:ext uri="{BB962C8B-B14F-4D97-AF65-F5344CB8AC3E}">
        <p14:creationId xmlns:p14="http://schemas.microsoft.com/office/powerpoint/2010/main" val="1363381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F0875-9DFC-4262-B0E2-77E924AB734A}"/>
              </a:ext>
            </a:extLst>
          </p:cNvPr>
          <p:cNvSpPr>
            <a:spLocks noGrp="1"/>
          </p:cNvSpPr>
          <p:nvPr>
            <p:ph type="title"/>
          </p:nvPr>
        </p:nvSpPr>
        <p:spPr>
          <a:solidFill>
            <a:schemeClr val="accent3">
              <a:lumMod val="20000"/>
              <a:lumOff val="80000"/>
            </a:schemeClr>
          </a:solidFill>
        </p:spPr>
        <p:txBody>
          <a:bodyPr/>
          <a:lstStyle/>
          <a:p>
            <a:r>
              <a:rPr lang="en-GB" dirty="0">
                <a:latin typeface="Comic Sans MS" panose="030F0702030302020204" pitchFamily="66" charset="0"/>
              </a:rPr>
              <a:t>Who was Ali?</a:t>
            </a:r>
          </a:p>
        </p:txBody>
      </p:sp>
      <p:sp>
        <p:nvSpPr>
          <p:cNvPr id="6" name="Content Placeholder 5">
            <a:extLst>
              <a:ext uri="{FF2B5EF4-FFF2-40B4-BE49-F238E27FC236}">
                <a16:creationId xmlns:a16="http://schemas.microsoft.com/office/drawing/2014/main" id="{AA3FA109-904F-4826-9B60-494EF9EA4685}"/>
              </a:ext>
            </a:extLst>
          </p:cNvPr>
          <p:cNvSpPr>
            <a:spLocks noGrp="1"/>
          </p:cNvSpPr>
          <p:nvPr>
            <p:ph sz="half" idx="2"/>
          </p:nvPr>
        </p:nvSpPr>
        <p:spPr>
          <a:xfrm>
            <a:off x="4495798" y="1600200"/>
            <a:ext cx="4191001" cy="4907797"/>
          </a:xfrm>
        </p:spPr>
        <p:txBody>
          <a:bodyPr>
            <a:normAutofit lnSpcReduction="10000"/>
          </a:bodyPr>
          <a:lstStyle/>
          <a:p>
            <a:r>
              <a:rPr lang="en-GB" dirty="0">
                <a:highlight>
                  <a:srgbClr val="FFFF00"/>
                </a:highlight>
                <a:latin typeface="Comic Sans MS" panose="030F0702030302020204" pitchFamily="66" charset="0"/>
              </a:rPr>
              <a:t>Ali</a:t>
            </a:r>
            <a:r>
              <a:rPr lang="en-GB" dirty="0">
                <a:latin typeface="Comic Sans MS" panose="030F0702030302020204" pitchFamily="66" charset="0"/>
              </a:rPr>
              <a:t> is an important person to </a:t>
            </a:r>
            <a:r>
              <a:rPr lang="en-GB" dirty="0" err="1">
                <a:highlight>
                  <a:srgbClr val="FFFF00"/>
                </a:highlight>
                <a:latin typeface="Comic Sans MS" panose="030F0702030302020204" pitchFamily="66" charset="0"/>
              </a:rPr>
              <a:t>Alevis</a:t>
            </a:r>
            <a:r>
              <a:rPr lang="en-GB" dirty="0">
                <a:highlight>
                  <a:srgbClr val="FFFF00"/>
                </a:highlight>
                <a:latin typeface="Comic Sans MS" panose="030F0702030302020204" pitchFamily="66" charset="0"/>
              </a:rPr>
              <a:t>.</a:t>
            </a:r>
          </a:p>
          <a:p>
            <a:r>
              <a:rPr lang="en-GB" dirty="0">
                <a:latin typeface="Comic Sans MS" panose="030F0702030302020204" pitchFamily="66" charset="0"/>
              </a:rPr>
              <a:t>What letters are the same in Ali and </a:t>
            </a:r>
            <a:r>
              <a:rPr lang="en-GB" dirty="0" err="1">
                <a:latin typeface="Comic Sans MS" panose="030F0702030302020204" pitchFamily="66" charset="0"/>
              </a:rPr>
              <a:t>Alevis</a:t>
            </a:r>
            <a:r>
              <a:rPr lang="en-GB" dirty="0">
                <a:latin typeface="Comic Sans MS" panose="030F0702030302020204" pitchFamily="66" charset="0"/>
              </a:rPr>
              <a:t>? </a:t>
            </a:r>
          </a:p>
          <a:p>
            <a:r>
              <a:rPr lang="en-GB" dirty="0">
                <a:latin typeface="Comic Sans MS" panose="030F0702030302020204" pitchFamily="66" charset="0"/>
              </a:rPr>
              <a:t>He lived a long, long time ago.</a:t>
            </a:r>
          </a:p>
          <a:p>
            <a:r>
              <a:rPr lang="en-GB" dirty="0">
                <a:latin typeface="Comic Sans MS" panose="030F0702030302020204" pitchFamily="66" charset="0"/>
              </a:rPr>
              <a:t>His words have been put to music and made into hymns that Alevis dance to. </a:t>
            </a:r>
          </a:p>
        </p:txBody>
      </p:sp>
      <p:sp>
        <p:nvSpPr>
          <p:cNvPr id="2" name="Content Placeholder 1"/>
          <p:cNvSpPr>
            <a:spLocks noGrp="1"/>
          </p:cNvSpPr>
          <p:nvPr>
            <p:ph sz="half" idx="1"/>
          </p:nvPr>
        </p:nvSpPr>
        <p:spPr/>
        <p:txBody>
          <a:bodyPr>
            <a:normAutofit lnSpcReduction="10000"/>
          </a:bodyPr>
          <a:lstStyle/>
          <a:p>
            <a:endParaRPr lang="en-US"/>
          </a:p>
        </p:txBody>
      </p:sp>
      <p:pic>
        <p:nvPicPr>
          <p:cNvPr id="7" name="imamali_24719.jpg" descr="imamali_24719.jpg"/>
          <p:cNvPicPr>
            <a:picLocks noChangeAspect="1"/>
          </p:cNvPicPr>
          <p:nvPr/>
        </p:nvPicPr>
        <p:blipFill>
          <a:blip r:embed="rId3">
            <a:extLst/>
          </a:blip>
          <a:stretch>
            <a:fillRect/>
          </a:stretch>
        </p:blipFill>
        <p:spPr>
          <a:xfrm>
            <a:off x="457200" y="1600200"/>
            <a:ext cx="4038599" cy="4907798"/>
          </a:xfrm>
          <a:prstGeom prst="rect">
            <a:avLst/>
          </a:prstGeom>
          <a:ln w="12700">
            <a:miter lim="400000"/>
          </a:ln>
        </p:spPr>
      </p:pic>
    </p:spTree>
    <p:extLst>
      <p:ext uri="{BB962C8B-B14F-4D97-AF65-F5344CB8AC3E}">
        <p14:creationId xmlns:p14="http://schemas.microsoft.com/office/powerpoint/2010/main" val="103962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fontScale="90000"/>
          </a:bodyPr>
          <a:lstStyle/>
          <a:p>
            <a:r>
              <a:rPr lang="en-US" dirty="0">
                <a:latin typeface="Comic Sans MS" panose="030F0702030302020204" pitchFamily="66" charset="0"/>
              </a:rPr>
              <a:t>What do you see in this symbol? </a:t>
            </a:r>
          </a:p>
        </p:txBody>
      </p:sp>
      <p:sp>
        <p:nvSpPr>
          <p:cNvPr id="3" name="Content Placeholder 2"/>
          <p:cNvSpPr>
            <a:spLocks noGrp="1"/>
          </p:cNvSpPr>
          <p:nvPr>
            <p:ph idx="1"/>
          </p:nvPr>
        </p:nvSpPr>
        <p:spPr>
          <a:xfrm>
            <a:off x="457200" y="2785023"/>
            <a:ext cx="5029200" cy="3322637"/>
          </a:xfrm>
        </p:spPr>
        <p:txBody>
          <a:bodyPr/>
          <a:lstStyle/>
          <a:p>
            <a:r>
              <a:rPr lang="en-US" dirty="0">
                <a:latin typeface="Comic Sans MS" panose="030F0702030302020204" pitchFamily="66" charset="0"/>
              </a:rPr>
              <a:t>This is an important Alevi symbol </a:t>
            </a:r>
          </a:p>
          <a:p>
            <a:r>
              <a:rPr lang="en-US" dirty="0">
                <a:latin typeface="Comic Sans MS" panose="030F0702030302020204" pitchFamily="66" charset="0"/>
              </a:rPr>
              <a:t>What do you notice about it? </a:t>
            </a:r>
          </a:p>
          <a:p>
            <a:r>
              <a:rPr lang="en-US" dirty="0">
                <a:latin typeface="Comic Sans MS" panose="030F0702030302020204" pitchFamily="66" charset="0"/>
              </a:rPr>
              <a:t>What is the man holding? </a:t>
            </a:r>
          </a:p>
          <a:p>
            <a:endParaRPr lang="en-US" dirty="0"/>
          </a:p>
          <a:p>
            <a:endParaRPr lang="en-US" dirty="0"/>
          </a:p>
        </p:txBody>
      </p:sp>
      <p:pic>
        <p:nvPicPr>
          <p:cNvPr id="6" name="kartt.jpg" descr="kartt.jpg"/>
          <p:cNvPicPr>
            <a:picLocks noChangeAspect="1"/>
          </p:cNvPicPr>
          <p:nvPr/>
        </p:nvPicPr>
        <p:blipFill>
          <a:blip r:embed="rId3">
            <a:extLst/>
          </a:blip>
          <a:srcRect l="18436" t="7041" r="25431" b="7041"/>
          <a:stretch>
            <a:fillRect/>
          </a:stretch>
        </p:blipFill>
        <p:spPr>
          <a:xfrm>
            <a:off x="5486400" y="2785024"/>
            <a:ext cx="3258132" cy="3322637"/>
          </a:xfrm>
          <a:prstGeom prst="rect">
            <a:avLst/>
          </a:prstGeom>
          <a:ln w="12700">
            <a:miter lim="400000"/>
          </a:ln>
        </p:spPr>
      </p:pic>
    </p:spTree>
    <p:extLst>
      <p:ext uri="{BB962C8B-B14F-4D97-AF65-F5344CB8AC3E}">
        <p14:creationId xmlns:p14="http://schemas.microsoft.com/office/powerpoint/2010/main" val="1381199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39559" cy="1019590"/>
          </a:xfrm>
          <a:solidFill>
            <a:schemeClr val="accent3">
              <a:lumMod val="20000"/>
              <a:lumOff val="80000"/>
            </a:schemeClr>
          </a:solidFill>
        </p:spPr>
        <p:txBody>
          <a:bodyPr/>
          <a:lstStyle/>
          <a:p>
            <a:r>
              <a:rPr lang="en-US" dirty="0">
                <a:latin typeface="Comic Sans MS" panose="030F0702030302020204" pitchFamily="66" charset="0"/>
              </a:rPr>
              <a:t>The </a:t>
            </a:r>
            <a:r>
              <a:rPr lang="en-US" dirty="0" err="1">
                <a:latin typeface="Comic Sans MS" panose="030F0702030302020204" pitchFamily="66" charset="0"/>
              </a:rPr>
              <a:t>Saz</a:t>
            </a:r>
            <a:endParaRPr lang="en-US" dirty="0">
              <a:latin typeface="Comic Sans MS" panose="030F0702030302020204" pitchFamily="66" charset="0"/>
            </a:endParaRPr>
          </a:p>
        </p:txBody>
      </p:sp>
      <p:pic>
        <p:nvPicPr>
          <p:cNvPr id="4" name="Content Placeholder 3"/>
          <p:cNvPicPr>
            <a:picLocks noGrp="1" noChangeAspect="1"/>
          </p:cNvPicPr>
          <p:nvPr>
            <p:ph idx="1"/>
          </p:nvPr>
        </p:nvPicPr>
        <p:blipFill>
          <a:blip r:embed="rId3"/>
          <a:stretch>
            <a:fillRect/>
          </a:stretch>
        </p:blipFill>
        <p:spPr>
          <a:xfrm>
            <a:off x="2712155" y="1390143"/>
            <a:ext cx="2622907" cy="1757347"/>
          </a:xfrm>
          <a:prstGeom prst="rect">
            <a:avLst/>
          </a:prstGeom>
        </p:spPr>
      </p:pic>
      <p:sp>
        <p:nvSpPr>
          <p:cNvPr id="7" name="TextBox 6">
            <a:extLst>
              <a:ext uri="{FF2B5EF4-FFF2-40B4-BE49-F238E27FC236}">
                <a16:creationId xmlns:a16="http://schemas.microsoft.com/office/drawing/2014/main" id="{9CFB50B3-5884-4ED8-AC82-B15046E7EADC}"/>
              </a:ext>
            </a:extLst>
          </p:cNvPr>
          <p:cNvSpPr txBox="1"/>
          <p:nvPr/>
        </p:nvSpPr>
        <p:spPr>
          <a:xfrm>
            <a:off x="311728" y="3347348"/>
            <a:ext cx="7980218" cy="3416320"/>
          </a:xfrm>
          <a:prstGeom prst="rect">
            <a:avLst/>
          </a:prstGeom>
          <a:noFill/>
        </p:spPr>
        <p:txBody>
          <a:bodyPr wrap="square" rtlCol="0">
            <a:spAutoFit/>
          </a:bodyPr>
          <a:lstStyle/>
          <a:p>
            <a:r>
              <a:rPr lang="en-GB" sz="2400" dirty="0">
                <a:latin typeface="Comic Sans MS" panose="030F0702030302020204" pitchFamily="66" charset="0"/>
              </a:rPr>
              <a:t>Alevis love music! The </a:t>
            </a:r>
            <a:r>
              <a:rPr lang="en-GB" sz="2400" dirty="0" err="1">
                <a:latin typeface="Comic Sans MS" panose="030F0702030302020204" pitchFamily="66" charset="0"/>
              </a:rPr>
              <a:t>saz</a:t>
            </a:r>
            <a:r>
              <a:rPr lang="en-GB" sz="2400" dirty="0">
                <a:latin typeface="Comic Sans MS" panose="030F0702030302020204" pitchFamily="66" charset="0"/>
              </a:rPr>
              <a:t> helps them feel and think about things and they express this in hymns and dance.</a:t>
            </a:r>
          </a:p>
          <a:p>
            <a:endParaRPr lang="en-GB" sz="2400" dirty="0">
              <a:latin typeface="Comic Sans MS" panose="030F0702030302020204" pitchFamily="66" charset="0"/>
            </a:endParaRPr>
          </a:p>
          <a:p>
            <a:r>
              <a:rPr lang="en-GB" sz="2400" dirty="0">
                <a:latin typeface="Comic Sans MS" panose="030F0702030302020204" pitchFamily="66" charset="0"/>
              </a:rPr>
              <a:t>Close your eyes as you listen. </a:t>
            </a:r>
          </a:p>
          <a:p>
            <a:endParaRPr lang="en-GB" sz="2400" dirty="0">
              <a:latin typeface="Comic Sans MS" panose="030F0702030302020204" pitchFamily="66" charset="0"/>
            </a:endParaRPr>
          </a:p>
          <a:p>
            <a:r>
              <a:rPr lang="en-GB" sz="2400" dirty="0">
                <a:latin typeface="Comic Sans MS" panose="030F0702030302020204" pitchFamily="66" charset="0"/>
              </a:rPr>
              <a:t>How does this make you feel? What does it make you think of?  </a:t>
            </a:r>
          </a:p>
          <a:p>
            <a:endParaRPr lang="en-GB" sz="2400" dirty="0">
              <a:latin typeface="Comic Sans MS" panose="030F0702030302020204" pitchFamily="66" charset="0"/>
            </a:endParaRPr>
          </a:p>
        </p:txBody>
      </p:sp>
      <p:pic>
        <p:nvPicPr>
          <p:cNvPr id="9" name="Picture 8" descr="A picture containing music, mandolin&#10;&#10;Description generated with very high confidence">
            <a:hlinkClick r:id="rId4"/>
            <a:extLst>
              <a:ext uri="{FF2B5EF4-FFF2-40B4-BE49-F238E27FC236}">
                <a16:creationId xmlns:a16="http://schemas.microsoft.com/office/drawing/2014/main" id="{7FAFB2E8-A9D6-4AA3-BD0A-0A91D20CC019}"/>
              </a:ext>
            </a:extLst>
          </p:cNvPr>
          <p:cNvPicPr>
            <a:picLocks noChangeAspect="1"/>
          </p:cNvPicPr>
          <p:nvPr/>
        </p:nvPicPr>
        <p:blipFill>
          <a:blip r:embed="rId5"/>
          <a:stretch>
            <a:fillRect/>
          </a:stretch>
        </p:blipFill>
        <p:spPr>
          <a:xfrm>
            <a:off x="5751475" y="320168"/>
            <a:ext cx="3072048" cy="2155018"/>
          </a:xfrm>
          <a:prstGeom prst="rect">
            <a:avLst/>
          </a:prstGeom>
          <a:ln>
            <a:noFill/>
          </a:ln>
        </p:spPr>
      </p:pic>
    </p:spTree>
    <p:extLst>
      <p:ext uri="{BB962C8B-B14F-4D97-AF65-F5344CB8AC3E}">
        <p14:creationId xmlns:p14="http://schemas.microsoft.com/office/powerpoint/2010/main" val="62707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3">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B683E33B-5E2B-4F8B-BF83-0B772A656E9D}"/>
              </a:ext>
            </a:extLst>
          </p:cNvPr>
          <p:cNvPicPr>
            <a:picLocks noChangeAspect="1"/>
          </p:cNvPicPr>
          <p:nvPr/>
        </p:nvPicPr>
        <p:blipFill rotWithShape="1">
          <a:blip r:embed="rId4"/>
          <a:srcRect l="23014" r="9893" b="3"/>
          <a:stretch/>
        </p:blipFill>
        <p:spPr>
          <a:xfrm>
            <a:off x="5872163" y="2828925"/>
            <a:ext cx="3031807" cy="3388994"/>
          </a:xfrm>
          <a:prstGeom prst="rect">
            <a:avLst/>
          </a:prstGeom>
        </p:spPr>
      </p:pic>
      <p:pic>
        <p:nvPicPr>
          <p:cNvPr id="15" name="Picture 14" descr="A group of people in a room&#10;&#10;Description generated with very high confidence">
            <a:extLst>
              <a:ext uri="{FF2B5EF4-FFF2-40B4-BE49-F238E27FC236}">
                <a16:creationId xmlns:a16="http://schemas.microsoft.com/office/drawing/2014/main" id="{A362C9A3-F980-4459-83A3-75C88DC7722F}"/>
              </a:ext>
            </a:extLst>
          </p:cNvPr>
          <p:cNvPicPr>
            <a:picLocks noChangeAspect="1"/>
          </p:cNvPicPr>
          <p:nvPr/>
        </p:nvPicPr>
        <p:blipFill rotWithShape="1">
          <a:blip r:embed="rId5"/>
          <a:srcRect l="4117" r="7025" b="2"/>
          <a:stretch/>
        </p:blipFill>
        <p:spPr>
          <a:xfrm>
            <a:off x="5872163" y="306909"/>
            <a:ext cx="3031807" cy="2286000"/>
          </a:xfrm>
          <a:prstGeom prst="rect">
            <a:avLst/>
          </a:prstGeom>
        </p:spPr>
      </p:pic>
      <p:sp>
        <p:nvSpPr>
          <p:cNvPr id="2" name="Title 1">
            <a:extLst>
              <a:ext uri="{FF2B5EF4-FFF2-40B4-BE49-F238E27FC236}">
                <a16:creationId xmlns:a16="http://schemas.microsoft.com/office/drawing/2014/main" id="{4CC0A639-13D3-40E7-9FA1-96599C84A401}"/>
              </a:ext>
            </a:extLst>
          </p:cNvPr>
          <p:cNvSpPr>
            <a:spLocks noGrp="1"/>
          </p:cNvSpPr>
          <p:nvPr>
            <p:ph type="title"/>
          </p:nvPr>
        </p:nvSpPr>
        <p:spPr>
          <a:xfrm>
            <a:off x="252662" y="364834"/>
            <a:ext cx="4844204" cy="571197"/>
          </a:xfrm>
        </p:spPr>
        <p:txBody>
          <a:bodyPr>
            <a:normAutofit fontScale="90000"/>
          </a:bodyPr>
          <a:lstStyle/>
          <a:p>
            <a:r>
              <a:rPr lang="en-GB" sz="3500" dirty="0">
                <a:latin typeface="Comic Sans MS" panose="030F0702030302020204" pitchFamily="66" charset="0"/>
              </a:rPr>
              <a:t>Music, poetry and dance</a:t>
            </a:r>
          </a:p>
        </p:txBody>
      </p:sp>
      <p:sp>
        <p:nvSpPr>
          <p:cNvPr id="11" name="Content Placeholder 10">
            <a:extLst>
              <a:ext uri="{FF2B5EF4-FFF2-40B4-BE49-F238E27FC236}">
                <a16:creationId xmlns:a16="http://schemas.microsoft.com/office/drawing/2014/main" id="{A4BCC94E-D87A-408F-B0DF-5512E46C6E76}"/>
              </a:ext>
            </a:extLst>
          </p:cNvPr>
          <p:cNvSpPr>
            <a:spLocks noGrp="1"/>
          </p:cNvSpPr>
          <p:nvPr>
            <p:ph idx="1"/>
          </p:nvPr>
        </p:nvSpPr>
        <p:spPr>
          <a:xfrm>
            <a:off x="252662" y="979689"/>
            <a:ext cx="5380685" cy="5074270"/>
          </a:xfrm>
        </p:spPr>
        <p:txBody>
          <a:bodyPr>
            <a:noAutofit/>
          </a:bodyPr>
          <a:lstStyle/>
          <a:p>
            <a:r>
              <a:rPr lang="en-US" sz="2400" dirty="0">
                <a:latin typeface="Comic Sans MS" panose="030F0702030302020204" pitchFamily="66" charset="0"/>
              </a:rPr>
              <a:t>Alevis worship through their music, hymns and semah, the sacred dance.</a:t>
            </a:r>
          </a:p>
          <a:p>
            <a:r>
              <a:rPr lang="en-US" sz="2400" dirty="0">
                <a:latin typeface="Comic Sans MS" panose="030F0702030302020204" pitchFamily="66" charset="0"/>
              </a:rPr>
              <a:t>This hymn is used by Alevis in their worship and they dance to it. </a:t>
            </a:r>
          </a:p>
          <a:p>
            <a:r>
              <a:rPr lang="en-US" sz="2400" dirty="0">
                <a:latin typeface="Comic Sans MS" panose="030F0702030302020204" pitchFamily="66" charset="0"/>
              </a:rPr>
              <a:t>How do music and dance affect people?</a:t>
            </a:r>
          </a:p>
          <a:p>
            <a:r>
              <a:rPr lang="en-US" sz="2400" dirty="0">
                <a:latin typeface="Comic Sans MS" panose="030F0702030302020204" pitchFamily="66" charset="0"/>
              </a:rPr>
              <a:t>Listen to the music and work out how you would dance to it. If there is space in the room, start dancing!</a:t>
            </a:r>
          </a:p>
          <a:p>
            <a:r>
              <a:rPr lang="en-US" sz="2400" dirty="0">
                <a:latin typeface="Comic Sans MS" panose="030F0702030302020204" pitchFamily="66" charset="0"/>
              </a:rPr>
              <a:t>We will now watch a Semah</a:t>
            </a:r>
          </a:p>
        </p:txBody>
      </p:sp>
    </p:spTree>
    <p:extLst>
      <p:ext uri="{BB962C8B-B14F-4D97-AF65-F5344CB8AC3E}">
        <p14:creationId xmlns:p14="http://schemas.microsoft.com/office/powerpoint/2010/main" val="267500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group of people standing in a room&#10;&#10;Description generated with very high confidence">
            <a:extLst>
              <a:ext uri="{FF2B5EF4-FFF2-40B4-BE49-F238E27FC236}">
                <a16:creationId xmlns:a16="http://schemas.microsoft.com/office/drawing/2014/main" id="{2371A00F-EE8E-4E5A-9639-14F4F64A82CD}"/>
              </a:ext>
            </a:extLst>
          </p:cNvPr>
          <p:cNvPicPr>
            <a:picLocks noGrp="1" noChangeAspect="1"/>
          </p:cNvPicPr>
          <p:nvPr>
            <p:ph sz="half" idx="2"/>
          </p:nvPr>
        </p:nvPicPr>
        <p:blipFill rotWithShape="1">
          <a:blip r:embed="rId3"/>
          <a:srcRect l="20737" r="9595" b="-1"/>
          <a:stretch/>
        </p:blipFill>
        <p:spPr>
          <a:xfrm>
            <a:off x="20" y="10"/>
            <a:ext cx="9143979" cy="6857990"/>
          </a:xfrm>
          <a:prstGeom prst="rect">
            <a:avLst/>
          </a:prstGeom>
        </p:spPr>
      </p:pic>
      <p:sp>
        <p:nvSpPr>
          <p:cNvPr id="14"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6" name="Straight Connector 15">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01AD428-D5CD-4A4E-98EF-1B5CC8DC725A}"/>
              </a:ext>
            </a:extLst>
          </p:cNvPr>
          <p:cNvSpPr>
            <a:spLocks noGrp="1"/>
          </p:cNvSpPr>
          <p:nvPr>
            <p:ph type="title"/>
          </p:nvPr>
        </p:nvSpPr>
        <p:spPr>
          <a:xfrm>
            <a:off x="2262352" y="165163"/>
            <a:ext cx="3153102" cy="608526"/>
          </a:xfrm>
        </p:spPr>
        <p:txBody>
          <a:bodyPr vert="horz" lIns="91440" tIns="45720" rIns="91440" bIns="45720" rtlCol="0" anchor="ctr">
            <a:noAutofit/>
          </a:bodyPr>
          <a:lstStyle/>
          <a:p>
            <a:pPr defTabSz="914400">
              <a:lnSpc>
                <a:spcPct val="90000"/>
              </a:lnSpc>
            </a:pPr>
            <a:r>
              <a:rPr lang="en-US" sz="4000" b="1" dirty="0"/>
              <a:t>Semah</a:t>
            </a:r>
          </a:p>
        </p:txBody>
      </p:sp>
      <p:sp>
        <p:nvSpPr>
          <p:cNvPr id="4" name="Content Placeholder 3">
            <a:extLst>
              <a:ext uri="{FF2B5EF4-FFF2-40B4-BE49-F238E27FC236}">
                <a16:creationId xmlns:a16="http://schemas.microsoft.com/office/drawing/2014/main" id="{31E36036-7EDC-4B94-9DDD-CDC445700000}"/>
              </a:ext>
            </a:extLst>
          </p:cNvPr>
          <p:cNvSpPr>
            <a:spLocks noGrp="1"/>
          </p:cNvSpPr>
          <p:nvPr>
            <p:ph sz="half" idx="1"/>
          </p:nvPr>
        </p:nvSpPr>
        <p:spPr>
          <a:xfrm>
            <a:off x="141891" y="1623849"/>
            <a:ext cx="3941378" cy="4903075"/>
          </a:xfrm>
        </p:spPr>
        <p:txBody>
          <a:bodyPr vert="horz" lIns="91440" tIns="45720" rIns="91440" bIns="45720" rtlCol="0" anchor="ctr">
            <a:noAutofit/>
          </a:bodyPr>
          <a:lstStyle/>
          <a:p>
            <a:pPr indent="-228600" defTabSz="914400">
              <a:lnSpc>
                <a:spcPct val="90000"/>
              </a:lnSpc>
              <a:buFont typeface="Arial" panose="020B0604020202020204" pitchFamily="34" charset="0"/>
              <a:buChar char="•"/>
            </a:pPr>
            <a:r>
              <a:rPr lang="en-US" sz="2600" dirty="0">
                <a:latin typeface="Comic Sans MS" panose="030F0702030302020204" pitchFamily="66" charset="0"/>
              </a:rPr>
              <a:t>The </a:t>
            </a:r>
            <a:r>
              <a:rPr lang="en-US" sz="2600" dirty="0">
                <a:latin typeface="Comic Sans MS" panose="030F0702030302020204" pitchFamily="66" charset="0"/>
                <a:hlinkClick r:id="rId4"/>
              </a:rPr>
              <a:t>Semah</a:t>
            </a:r>
            <a:r>
              <a:rPr lang="en-US" sz="2600" dirty="0">
                <a:latin typeface="Comic Sans MS" panose="030F0702030302020204" pitchFamily="66" charset="0"/>
              </a:rPr>
              <a:t> is one of the most important parts of Cem.</a:t>
            </a:r>
          </a:p>
          <a:p>
            <a:pPr indent="-228600" defTabSz="914400">
              <a:lnSpc>
                <a:spcPct val="90000"/>
              </a:lnSpc>
              <a:buFont typeface="Arial" panose="020B0604020202020204" pitchFamily="34" charset="0"/>
              <a:buChar char="•"/>
            </a:pPr>
            <a:r>
              <a:rPr lang="en-US" sz="2600" dirty="0">
                <a:latin typeface="Comic Sans MS" panose="030F0702030302020204" pitchFamily="66" charset="0"/>
              </a:rPr>
              <a:t>It normally happens towards the end.</a:t>
            </a:r>
          </a:p>
          <a:p>
            <a:pPr indent="-228600" defTabSz="914400">
              <a:lnSpc>
                <a:spcPct val="90000"/>
              </a:lnSpc>
              <a:buFont typeface="Arial" panose="020B0604020202020204" pitchFamily="34" charset="0"/>
              <a:buChar char="•"/>
            </a:pPr>
            <a:r>
              <a:rPr lang="en-US" sz="2600" dirty="0">
                <a:latin typeface="Comic Sans MS" panose="030F0702030302020204" pitchFamily="66" charset="0"/>
              </a:rPr>
              <a:t>Those who are not dancing usually join in with singing at times.</a:t>
            </a:r>
          </a:p>
          <a:p>
            <a:pPr indent="-228600" defTabSz="914400">
              <a:lnSpc>
                <a:spcPct val="90000"/>
              </a:lnSpc>
              <a:buFont typeface="Arial" panose="020B0604020202020204" pitchFamily="34" charset="0"/>
              <a:buChar char="•"/>
            </a:pPr>
            <a:r>
              <a:rPr lang="en-US" sz="2600" dirty="0">
                <a:latin typeface="Comic Sans MS" panose="030F0702030302020204" pitchFamily="66" charset="0"/>
              </a:rPr>
              <a:t>Semah makes people feel close  to each other and to  God/</a:t>
            </a:r>
            <a:r>
              <a:rPr lang="en-US" sz="2600" dirty="0" err="1">
                <a:latin typeface="Comic Sans MS" panose="030F0702030302020204" pitchFamily="66" charset="0"/>
              </a:rPr>
              <a:t>Hakk</a:t>
            </a:r>
            <a:endParaRPr lang="en-US" sz="2600" dirty="0">
              <a:latin typeface="Comic Sans MS" panose="030F0702030302020204" pitchFamily="66" charset="0"/>
            </a:endParaRPr>
          </a:p>
        </p:txBody>
      </p:sp>
    </p:spTree>
    <p:extLst>
      <p:ext uri="{BB962C8B-B14F-4D97-AF65-F5344CB8AC3E}">
        <p14:creationId xmlns:p14="http://schemas.microsoft.com/office/powerpoint/2010/main" val="2068902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fontScale="90000"/>
          </a:bodyPr>
          <a:lstStyle/>
          <a:p>
            <a:r>
              <a:rPr lang="en-GB" dirty="0">
                <a:latin typeface="Comic Sans MS" panose="030F0702030302020204" pitchFamily="66" charset="0"/>
              </a:rPr>
              <a:t>Draw a picture of how the music makes you feel</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p:txBody>
      </p:sp>
      <p:pic>
        <p:nvPicPr>
          <p:cNvPr id="4" name="Picture 3"/>
          <p:cNvPicPr>
            <a:picLocks noChangeAspect="1"/>
          </p:cNvPicPr>
          <p:nvPr/>
        </p:nvPicPr>
        <p:blipFill>
          <a:blip r:embed="rId3"/>
          <a:stretch>
            <a:fillRect/>
          </a:stretch>
        </p:blipFill>
        <p:spPr>
          <a:xfrm>
            <a:off x="725215" y="1600199"/>
            <a:ext cx="7346730" cy="5086197"/>
          </a:xfrm>
          <a:prstGeom prst="rect">
            <a:avLst/>
          </a:prstGeom>
        </p:spPr>
      </p:pic>
    </p:spTree>
    <p:extLst>
      <p:ext uri="{BB962C8B-B14F-4D97-AF65-F5344CB8AC3E}">
        <p14:creationId xmlns:p14="http://schemas.microsoft.com/office/powerpoint/2010/main" val="4158520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TotalTime>
  <Words>1155</Words>
  <Application>Microsoft Office PowerPoint</Application>
  <PresentationFormat>On-screen Show (4:3)</PresentationFormat>
  <Paragraphs>79</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Comic Sans MS</vt:lpstr>
      <vt:lpstr>Office Theme</vt:lpstr>
      <vt:lpstr>Why is music important to Alevis?</vt:lpstr>
      <vt:lpstr>Who was Ali?</vt:lpstr>
      <vt:lpstr>What do you see in this symbol? </vt:lpstr>
      <vt:lpstr>The Saz</vt:lpstr>
      <vt:lpstr>Music, poetry and dance</vt:lpstr>
      <vt:lpstr>Semah</vt:lpstr>
      <vt:lpstr>Draw a picture of how the music makes you feel</vt:lpstr>
    </vt:vector>
  </TitlesOfParts>
  <Company>University of Westminster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the Alevis?</dc:title>
  <dc:creator>Celia Jenkins</dc:creator>
  <cp:lastModifiedBy>bill moore</cp:lastModifiedBy>
  <cp:revision>45</cp:revision>
  <cp:lastPrinted>2017-10-31T07:34:01Z</cp:lastPrinted>
  <dcterms:created xsi:type="dcterms:W3CDTF">2017-09-11T10:36:45Z</dcterms:created>
  <dcterms:modified xsi:type="dcterms:W3CDTF">2018-04-17T10:35:08Z</dcterms:modified>
</cp:coreProperties>
</file>